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1106" r:id="rId2"/>
    <p:sldId id="1113" r:id="rId3"/>
    <p:sldId id="1011" r:id="rId4"/>
    <p:sldId id="1109" r:id="rId5"/>
    <p:sldId id="1114" r:id="rId6"/>
    <p:sldId id="496" r:id="rId7"/>
    <p:sldId id="1115" r:id="rId8"/>
    <p:sldId id="1127" r:id="rId9"/>
    <p:sldId id="1128" r:id="rId10"/>
    <p:sldId id="1117" r:id="rId11"/>
    <p:sldId id="1129" r:id="rId12"/>
    <p:sldId id="1130" r:id="rId13"/>
    <p:sldId id="1111" r:id="rId14"/>
    <p:sldId id="1118" r:id="rId15"/>
    <p:sldId id="1119" r:id="rId16"/>
    <p:sldId id="1132" r:id="rId17"/>
    <p:sldId id="1131" r:id="rId18"/>
    <p:sldId id="1110" r:id="rId19"/>
    <p:sldId id="1122" r:id="rId20"/>
    <p:sldId id="1136" r:id="rId21"/>
    <p:sldId id="1135" r:id="rId22"/>
    <p:sldId id="1133" r:id="rId23"/>
    <p:sldId id="1134" r:id="rId24"/>
    <p:sldId id="1137" r:id="rId25"/>
    <p:sldId id="1138" r:id="rId26"/>
    <p:sldId id="530" r:id="rId2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clrMru>
    <a:srgbClr val="9D0000"/>
    <a:srgbClr val="3E7629"/>
    <a:srgbClr val="E6FBDE"/>
    <a:srgbClr val="9BDA84"/>
    <a:srgbClr val="2E5420"/>
    <a:srgbClr val="6E9129"/>
    <a:srgbClr val="3378B1"/>
    <a:srgbClr val="455F51"/>
    <a:srgbClr val="2E499A"/>
    <a:srgbClr val="ADE6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170" autoAdjust="0"/>
  </p:normalViewPr>
  <p:slideViewPr>
    <p:cSldViewPr snapToGrid="0" snapToObjects="1">
      <p:cViewPr varScale="1">
        <p:scale>
          <a:sx n="113" d="100"/>
          <a:sy n="113" d="100"/>
        </p:scale>
        <p:origin x="1136" y="184"/>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7ACDBC-4260-084F-895B-9CE9214E3B4E}" type="datetimeFigureOut">
              <a:rPr lang="en-US" smtClean="0"/>
              <a:t>12/17/24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5EBFA0-A933-6741-8D15-CAFCB76E4BAE}" type="slidenum">
              <a:rPr lang="en-US" smtClean="0"/>
              <a:t>‹#›</a:t>
            </a:fld>
            <a:endParaRPr lang="en-US"/>
          </a:p>
        </p:txBody>
      </p:sp>
    </p:spTree>
    <p:extLst>
      <p:ext uri="{BB962C8B-B14F-4D97-AF65-F5344CB8AC3E}">
        <p14:creationId xmlns:p14="http://schemas.microsoft.com/office/powerpoint/2010/main" val="2371874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5E5B2-7428-CE45-85F9-0750EDBF7F46}" type="datetimeFigureOut">
              <a:rPr lang="en-US" smtClean="0"/>
              <a:t>12/17/24</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72D41-CF4C-3646-8B77-A6DE4CBD51FD}" type="slidenum">
              <a:rPr lang="en-US" smtClean="0"/>
              <a:t>‹#›</a:t>
            </a:fld>
            <a:endParaRPr lang="en-US"/>
          </a:p>
        </p:txBody>
      </p:sp>
    </p:spTree>
    <p:extLst>
      <p:ext uri="{BB962C8B-B14F-4D97-AF65-F5344CB8AC3E}">
        <p14:creationId xmlns:p14="http://schemas.microsoft.com/office/powerpoint/2010/main" val="14139228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2BCC7-F0B0-945F-9490-80132B823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78AAE-0CD9-4002-9EB5-162D4B2D16F5}"/>
              </a:ext>
            </a:extLst>
          </p:cNvPr>
          <p:cNvSpPr>
            <a:spLocks noGrp="1" noRot="1" noChangeAspect="1"/>
          </p:cNvSpPr>
          <p:nvPr>
            <p:ph type="sldImg"/>
          </p:nvPr>
        </p:nvSpPr>
        <p:spPr>
          <a:xfrm>
            <a:off x="952500" y="685800"/>
            <a:ext cx="4953000" cy="3429000"/>
          </a:xfrm>
        </p:spPr>
      </p:sp>
      <p:sp>
        <p:nvSpPr>
          <p:cNvPr id="3" name="Notes Placeholder 2">
            <a:extLst>
              <a:ext uri="{FF2B5EF4-FFF2-40B4-BE49-F238E27FC236}">
                <a16:creationId xmlns:a16="http://schemas.microsoft.com/office/drawing/2014/main" id="{9B251A4A-A279-AF8D-6C40-CB01565FFA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B840B5-9DC6-6DBA-C324-6FA66A993E4C}"/>
              </a:ext>
            </a:extLst>
          </p:cNvPr>
          <p:cNvSpPr>
            <a:spLocks noGrp="1"/>
          </p:cNvSpPr>
          <p:nvPr>
            <p:ph type="sldNum" sz="quarter" idx="10"/>
          </p:nvPr>
        </p:nvSpPr>
        <p:spPr/>
        <p:txBody>
          <a:bodyPr/>
          <a:lstStyle/>
          <a:p>
            <a:fld id="{46672D41-CF4C-3646-8B77-A6DE4CBD51FD}" type="slidenum">
              <a:rPr lang="en-US" smtClean="0"/>
              <a:t>1</a:t>
            </a:fld>
            <a:endParaRPr lang="en-US"/>
          </a:p>
        </p:txBody>
      </p:sp>
    </p:spTree>
    <p:extLst>
      <p:ext uri="{BB962C8B-B14F-4D97-AF65-F5344CB8AC3E}">
        <p14:creationId xmlns:p14="http://schemas.microsoft.com/office/powerpoint/2010/main" val="3151351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D4FAE-A5AC-D7F9-E3C3-20A95AB47A8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4DB16D8-33D2-0E60-AEDC-BC635F0BA0B5}"/>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CA7DF5C5-F7A8-6804-5BE7-BB28188EE496}"/>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9A27A8AB-9E07-B04A-7D0F-F1232F1AF0E1}"/>
              </a:ext>
            </a:extLst>
          </p:cNvPr>
          <p:cNvSpPr>
            <a:spLocks noGrp="1"/>
          </p:cNvSpPr>
          <p:nvPr>
            <p:ph type="sldNum" sz="quarter" idx="10"/>
          </p:nvPr>
        </p:nvSpPr>
        <p:spPr/>
        <p:txBody>
          <a:bodyPr/>
          <a:lstStyle/>
          <a:p>
            <a:fld id="{B3A019F3-8596-4028-9847-CBD3A185B07A}" type="slidenum">
              <a:rPr lang="en-US" smtClean="0"/>
              <a:pPr/>
              <a:t>10</a:t>
            </a:fld>
            <a:endParaRPr lang="en-US"/>
          </a:p>
        </p:txBody>
      </p:sp>
    </p:spTree>
    <p:extLst>
      <p:ext uri="{BB962C8B-B14F-4D97-AF65-F5344CB8AC3E}">
        <p14:creationId xmlns:p14="http://schemas.microsoft.com/office/powerpoint/2010/main" val="2205219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1AE23-6910-AA89-52E9-4A1082D3553F}"/>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D2496C7-4B95-737E-E1CB-23908B5FE362}"/>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57D27358-2D8A-3FF7-ED18-AD89DFF72A3B}"/>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0F3EFD30-4B19-F5FD-1B0A-26502B8F2AF9}"/>
              </a:ext>
            </a:extLst>
          </p:cNvPr>
          <p:cNvSpPr>
            <a:spLocks noGrp="1"/>
          </p:cNvSpPr>
          <p:nvPr>
            <p:ph type="sldNum" sz="quarter" idx="10"/>
          </p:nvPr>
        </p:nvSpPr>
        <p:spPr/>
        <p:txBody>
          <a:bodyPr/>
          <a:lstStyle/>
          <a:p>
            <a:fld id="{B3A019F3-8596-4028-9847-CBD3A185B07A}" type="slidenum">
              <a:rPr lang="en-US" smtClean="0"/>
              <a:pPr/>
              <a:t>11</a:t>
            </a:fld>
            <a:endParaRPr lang="en-US"/>
          </a:p>
        </p:txBody>
      </p:sp>
    </p:spTree>
    <p:extLst>
      <p:ext uri="{BB962C8B-B14F-4D97-AF65-F5344CB8AC3E}">
        <p14:creationId xmlns:p14="http://schemas.microsoft.com/office/powerpoint/2010/main" val="326981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FF5F0-306F-17E6-E13E-37BA11953BB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8FB57D8-0BFA-C11C-FA53-B5B1B4F17E9F}"/>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FE075C76-2EB6-9DD1-B078-BD87D24B22AA}"/>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431055A5-A4B5-3248-86C2-A5F73B956220}"/>
              </a:ext>
            </a:extLst>
          </p:cNvPr>
          <p:cNvSpPr>
            <a:spLocks noGrp="1"/>
          </p:cNvSpPr>
          <p:nvPr>
            <p:ph type="sldNum" sz="quarter" idx="10"/>
          </p:nvPr>
        </p:nvSpPr>
        <p:spPr/>
        <p:txBody>
          <a:bodyPr/>
          <a:lstStyle/>
          <a:p>
            <a:fld id="{B3A019F3-8596-4028-9847-CBD3A185B07A}" type="slidenum">
              <a:rPr lang="en-US" smtClean="0"/>
              <a:pPr/>
              <a:t>12</a:t>
            </a:fld>
            <a:endParaRPr lang="en-US"/>
          </a:p>
        </p:txBody>
      </p:sp>
    </p:spTree>
    <p:extLst>
      <p:ext uri="{BB962C8B-B14F-4D97-AF65-F5344CB8AC3E}">
        <p14:creationId xmlns:p14="http://schemas.microsoft.com/office/powerpoint/2010/main" val="237429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8197C-6F3C-5DBA-F23A-153C820C4A2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D24AA75-6293-6D01-ED2E-B074A36A2FB8}"/>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D29508F8-1F7C-953B-0C88-DEF570FFB899}"/>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08EE0804-1807-9D3B-9F5F-BBC9FB239177}"/>
              </a:ext>
            </a:extLst>
          </p:cNvPr>
          <p:cNvSpPr>
            <a:spLocks noGrp="1"/>
          </p:cNvSpPr>
          <p:nvPr>
            <p:ph type="sldNum" sz="quarter" idx="10"/>
          </p:nvPr>
        </p:nvSpPr>
        <p:spPr/>
        <p:txBody>
          <a:bodyPr/>
          <a:lstStyle/>
          <a:p>
            <a:fld id="{B3A019F3-8596-4028-9847-CBD3A185B07A}" type="slidenum">
              <a:rPr lang="en-US" smtClean="0"/>
              <a:pPr/>
              <a:t>13</a:t>
            </a:fld>
            <a:endParaRPr lang="en-US"/>
          </a:p>
        </p:txBody>
      </p:sp>
    </p:spTree>
    <p:extLst>
      <p:ext uri="{BB962C8B-B14F-4D97-AF65-F5344CB8AC3E}">
        <p14:creationId xmlns:p14="http://schemas.microsoft.com/office/powerpoint/2010/main" val="228125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6BF2B-CE2E-6F53-F020-5EB38FAE40F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6E96490-B0D3-9FD9-35FA-1FF41A77FF7D}"/>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75C16550-E60E-1801-3866-778A5DB7EFD4}"/>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BCEF68D0-79BB-E3DC-DB33-D7C623510691}"/>
              </a:ext>
            </a:extLst>
          </p:cNvPr>
          <p:cNvSpPr>
            <a:spLocks noGrp="1"/>
          </p:cNvSpPr>
          <p:nvPr>
            <p:ph type="sldNum" sz="quarter" idx="10"/>
          </p:nvPr>
        </p:nvSpPr>
        <p:spPr/>
        <p:txBody>
          <a:bodyPr/>
          <a:lstStyle/>
          <a:p>
            <a:fld id="{B3A019F3-8596-4028-9847-CBD3A185B07A}" type="slidenum">
              <a:rPr lang="en-US" smtClean="0"/>
              <a:pPr/>
              <a:t>14</a:t>
            </a:fld>
            <a:endParaRPr lang="en-US"/>
          </a:p>
        </p:txBody>
      </p:sp>
    </p:spTree>
    <p:extLst>
      <p:ext uri="{BB962C8B-B14F-4D97-AF65-F5344CB8AC3E}">
        <p14:creationId xmlns:p14="http://schemas.microsoft.com/office/powerpoint/2010/main" val="149282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685E9-B8D3-F118-D923-22BD98590F6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592DE27-60B2-B83D-C0EB-F7A24DCB062E}"/>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63F6CFA3-3E5A-BEBE-EC93-E788D6F75E08}"/>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D552ECF7-96F6-D718-A1E0-6FE4D2A36CEB}"/>
              </a:ext>
            </a:extLst>
          </p:cNvPr>
          <p:cNvSpPr>
            <a:spLocks noGrp="1"/>
          </p:cNvSpPr>
          <p:nvPr>
            <p:ph type="sldNum" sz="quarter" idx="10"/>
          </p:nvPr>
        </p:nvSpPr>
        <p:spPr/>
        <p:txBody>
          <a:bodyPr/>
          <a:lstStyle/>
          <a:p>
            <a:fld id="{B3A019F3-8596-4028-9847-CBD3A185B07A}" type="slidenum">
              <a:rPr lang="en-US" smtClean="0"/>
              <a:pPr/>
              <a:t>15</a:t>
            </a:fld>
            <a:endParaRPr lang="en-US"/>
          </a:p>
        </p:txBody>
      </p:sp>
    </p:spTree>
    <p:extLst>
      <p:ext uri="{BB962C8B-B14F-4D97-AF65-F5344CB8AC3E}">
        <p14:creationId xmlns:p14="http://schemas.microsoft.com/office/powerpoint/2010/main" val="1176860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8CDC1-1D4C-A959-31B9-4F0D7093152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31BDED7-B32C-589E-B6A3-4630A4B5CF05}"/>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59610566-53F7-CCAB-F4AB-A97F4BF8EDFA}"/>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3F9F5EBC-1803-32EF-3F35-558368A3FB91}"/>
              </a:ext>
            </a:extLst>
          </p:cNvPr>
          <p:cNvSpPr>
            <a:spLocks noGrp="1"/>
          </p:cNvSpPr>
          <p:nvPr>
            <p:ph type="sldNum" sz="quarter" idx="10"/>
          </p:nvPr>
        </p:nvSpPr>
        <p:spPr/>
        <p:txBody>
          <a:bodyPr/>
          <a:lstStyle/>
          <a:p>
            <a:fld id="{B3A019F3-8596-4028-9847-CBD3A185B07A}" type="slidenum">
              <a:rPr lang="en-US" smtClean="0"/>
              <a:pPr/>
              <a:t>16</a:t>
            </a:fld>
            <a:endParaRPr lang="en-US"/>
          </a:p>
        </p:txBody>
      </p:sp>
    </p:spTree>
    <p:extLst>
      <p:ext uri="{BB962C8B-B14F-4D97-AF65-F5344CB8AC3E}">
        <p14:creationId xmlns:p14="http://schemas.microsoft.com/office/powerpoint/2010/main" val="1395041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F6127-1287-33E9-1F31-A4F1A1B88F5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EBB2DC3-47AC-E4A8-E45A-97FAB95A2B13}"/>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0776315F-9195-A87C-BFB7-1C0B1E7733A2}"/>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65FAF671-A86E-CDE9-BAF0-4A9498BB9CE9}"/>
              </a:ext>
            </a:extLst>
          </p:cNvPr>
          <p:cNvSpPr>
            <a:spLocks noGrp="1"/>
          </p:cNvSpPr>
          <p:nvPr>
            <p:ph type="sldNum" sz="quarter" idx="10"/>
          </p:nvPr>
        </p:nvSpPr>
        <p:spPr/>
        <p:txBody>
          <a:bodyPr/>
          <a:lstStyle/>
          <a:p>
            <a:fld id="{B3A019F3-8596-4028-9847-CBD3A185B07A}" type="slidenum">
              <a:rPr lang="en-US" smtClean="0"/>
              <a:pPr/>
              <a:t>17</a:t>
            </a:fld>
            <a:endParaRPr lang="en-US"/>
          </a:p>
        </p:txBody>
      </p:sp>
    </p:spTree>
    <p:extLst>
      <p:ext uri="{BB962C8B-B14F-4D97-AF65-F5344CB8AC3E}">
        <p14:creationId xmlns:p14="http://schemas.microsoft.com/office/powerpoint/2010/main" val="3357964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CF218-7722-9500-6D92-3BD421206C5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20A80D1-6A2C-A6F8-25ED-7B3D2C5ABB80}"/>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CA3F61CE-5D27-0C45-D933-1C4083FC4002}"/>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21D15CAD-4270-A359-771D-5D4C63DB2A6C}"/>
              </a:ext>
            </a:extLst>
          </p:cNvPr>
          <p:cNvSpPr>
            <a:spLocks noGrp="1"/>
          </p:cNvSpPr>
          <p:nvPr>
            <p:ph type="sldNum" sz="quarter" idx="10"/>
          </p:nvPr>
        </p:nvSpPr>
        <p:spPr/>
        <p:txBody>
          <a:bodyPr/>
          <a:lstStyle/>
          <a:p>
            <a:fld id="{B3A019F3-8596-4028-9847-CBD3A185B07A}" type="slidenum">
              <a:rPr lang="en-US" smtClean="0"/>
              <a:pPr/>
              <a:t>18</a:t>
            </a:fld>
            <a:endParaRPr lang="en-US"/>
          </a:p>
        </p:txBody>
      </p:sp>
    </p:spTree>
    <p:extLst>
      <p:ext uri="{BB962C8B-B14F-4D97-AF65-F5344CB8AC3E}">
        <p14:creationId xmlns:p14="http://schemas.microsoft.com/office/powerpoint/2010/main" val="577252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703-A83D-5E93-F12E-78D2E243E5C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D9A9B3E-93A6-D850-66AE-C7624081758E}"/>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947FA8C4-3C16-4244-FC99-F58C095895B7}"/>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5ED67FF3-6043-79BD-FA6F-CFEBDDF1BA7D}"/>
              </a:ext>
            </a:extLst>
          </p:cNvPr>
          <p:cNvSpPr>
            <a:spLocks noGrp="1"/>
          </p:cNvSpPr>
          <p:nvPr>
            <p:ph type="sldNum" sz="quarter" idx="10"/>
          </p:nvPr>
        </p:nvSpPr>
        <p:spPr/>
        <p:txBody>
          <a:bodyPr/>
          <a:lstStyle/>
          <a:p>
            <a:fld id="{B3A019F3-8596-4028-9847-CBD3A185B07A}" type="slidenum">
              <a:rPr lang="en-US" smtClean="0"/>
              <a:pPr/>
              <a:t>19</a:t>
            </a:fld>
            <a:endParaRPr lang="en-US"/>
          </a:p>
        </p:txBody>
      </p:sp>
    </p:spTree>
    <p:extLst>
      <p:ext uri="{BB962C8B-B14F-4D97-AF65-F5344CB8AC3E}">
        <p14:creationId xmlns:p14="http://schemas.microsoft.com/office/powerpoint/2010/main" val="290676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E6471-3145-6F1F-9EC7-A564978DA64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9B99FC6-E14D-ECFC-5DFB-E4A3112F940D}"/>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A7A220A9-FCCB-E19D-C15A-08A836037EBF}"/>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51CCD9FF-0278-697B-3B83-88CC2D19E47D}"/>
              </a:ext>
            </a:extLst>
          </p:cNvPr>
          <p:cNvSpPr>
            <a:spLocks noGrp="1"/>
          </p:cNvSpPr>
          <p:nvPr>
            <p:ph type="sldNum" sz="quarter" idx="10"/>
          </p:nvPr>
        </p:nvSpPr>
        <p:spPr/>
        <p:txBody>
          <a:bodyPr/>
          <a:lstStyle/>
          <a:p>
            <a:fld id="{B3A019F3-8596-4028-9847-CBD3A185B07A}" type="slidenum">
              <a:rPr lang="en-US" smtClean="0"/>
              <a:pPr/>
              <a:t>2</a:t>
            </a:fld>
            <a:endParaRPr lang="en-US"/>
          </a:p>
        </p:txBody>
      </p:sp>
    </p:spTree>
    <p:extLst>
      <p:ext uri="{BB962C8B-B14F-4D97-AF65-F5344CB8AC3E}">
        <p14:creationId xmlns:p14="http://schemas.microsoft.com/office/powerpoint/2010/main" val="3771440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D9434-C083-A77B-B550-B16699D3943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F474AE7-C728-B538-1C95-1511AE52B3CC}"/>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7C9CAA14-3937-D7D5-A7CA-DCC357CEE159}"/>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6B31E513-ED2A-336A-CDD2-D6BA1925E7B7}"/>
              </a:ext>
            </a:extLst>
          </p:cNvPr>
          <p:cNvSpPr>
            <a:spLocks noGrp="1"/>
          </p:cNvSpPr>
          <p:nvPr>
            <p:ph type="sldNum" sz="quarter" idx="10"/>
          </p:nvPr>
        </p:nvSpPr>
        <p:spPr/>
        <p:txBody>
          <a:bodyPr/>
          <a:lstStyle/>
          <a:p>
            <a:fld id="{B3A019F3-8596-4028-9847-CBD3A185B07A}" type="slidenum">
              <a:rPr lang="en-US" smtClean="0"/>
              <a:pPr/>
              <a:t>20</a:t>
            </a:fld>
            <a:endParaRPr lang="en-US"/>
          </a:p>
        </p:txBody>
      </p:sp>
    </p:spTree>
    <p:extLst>
      <p:ext uri="{BB962C8B-B14F-4D97-AF65-F5344CB8AC3E}">
        <p14:creationId xmlns:p14="http://schemas.microsoft.com/office/powerpoint/2010/main" val="2495706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5F62C-410F-46B9-35BE-E39FFC5F1A9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24C4725-AA33-8AD2-DC3E-CAE4201318CB}"/>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1AD98580-18AF-E0E4-0A35-E3AD57543C48}"/>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412511A3-A7F1-68C0-E3F8-1A8D413412AB}"/>
              </a:ext>
            </a:extLst>
          </p:cNvPr>
          <p:cNvSpPr>
            <a:spLocks noGrp="1"/>
          </p:cNvSpPr>
          <p:nvPr>
            <p:ph type="sldNum" sz="quarter" idx="10"/>
          </p:nvPr>
        </p:nvSpPr>
        <p:spPr/>
        <p:txBody>
          <a:bodyPr/>
          <a:lstStyle/>
          <a:p>
            <a:fld id="{B3A019F3-8596-4028-9847-CBD3A185B07A}" type="slidenum">
              <a:rPr lang="en-US" smtClean="0"/>
              <a:pPr/>
              <a:t>21</a:t>
            </a:fld>
            <a:endParaRPr lang="en-US"/>
          </a:p>
        </p:txBody>
      </p:sp>
    </p:spTree>
    <p:extLst>
      <p:ext uri="{BB962C8B-B14F-4D97-AF65-F5344CB8AC3E}">
        <p14:creationId xmlns:p14="http://schemas.microsoft.com/office/powerpoint/2010/main" val="61754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0AFAE-D32E-3C2E-2355-A35208FC014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150AABF-836F-9BA6-0E4D-553E7883AF43}"/>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8EF2D767-252F-AFE8-ABA1-6306A83F0D1B}"/>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57199900-D1FE-0907-6456-8A8698F2AA57}"/>
              </a:ext>
            </a:extLst>
          </p:cNvPr>
          <p:cNvSpPr>
            <a:spLocks noGrp="1"/>
          </p:cNvSpPr>
          <p:nvPr>
            <p:ph type="sldNum" sz="quarter" idx="10"/>
          </p:nvPr>
        </p:nvSpPr>
        <p:spPr/>
        <p:txBody>
          <a:bodyPr/>
          <a:lstStyle/>
          <a:p>
            <a:fld id="{B3A019F3-8596-4028-9847-CBD3A185B07A}" type="slidenum">
              <a:rPr lang="en-US" smtClean="0"/>
              <a:pPr/>
              <a:t>22</a:t>
            </a:fld>
            <a:endParaRPr lang="en-US"/>
          </a:p>
        </p:txBody>
      </p:sp>
    </p:spTree>
    <p:extLst>
      <p:ext uri="{BB962C8B-B14F-4D97-AF65-F5344CB8AC3E}">
        <p14:creationId xmlns:p14="http://schemas.microsoft.com/office/powerpoint/2010/main" val="820597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7E4BF-9F02-6608-6CF0-ABF35A968EF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98FB213-6A22-BEEF-04AF-D15655BA56F7}"/>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3FA1FD34-6FDA-3786-8148-40E7F5E454A3}"/>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344B2B6E-96DF-4D2E-BE31-6BF123E9F281}"/>
              </a:ext>
            </a:extLst>
          </p:cNvPr>
          <p:cNvSpPr>
            <a:spLocks noGrp="1"/>
          </p:cNvSpPr>
          <p:nvPr>
            <p:ph type="sldNum" sz="quarter" idx="10"/>
          </p:nvPr>
        </p:nvSpPr>
        <p:spPr/>
        <p:txBody>
          <a:bodyPr/>
          <a:lstStyle/>
          <a:p>
            <a:fld id="{B3A019F3-8596-4028-9847-CBD3A185B07A}" type="slidenum">
              <a:rPr lang="en-US" smtClean="0"/>
              <a:pPr/>
              <a:t>23</a:t>
            </a:fld>
            <a:endParaRPr lang="en-US"/>
          </a:p>
        </p:txBody>
      </p:sp>
    </p:spTree>
    <p:extLst>
      <p:ext uri="{BB962C8B-B14F-4D97-AF65-F5344CB8AC3E}">
        <p14:creationId xmlns:p14="http://schemas.microsoft.com/office/powerpoint/2010/main" val="2881124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B66D1-4750-CA78-095A-C35D8803DE1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39C6150-64B3-CA30-FC90-C28A72EC4512}"/>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7949B9A7-F600-E8F0-616B-548AD0F320B0}"/>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60CC69E4-7075-0452-9163-C589485825A6}"/>
              </a:ext>
            </a:extLst>
          </p:cNvPr>
          <p:cNvSpPr>
            <a:spLocks noGrp="1"/>
          </p:cNvSpPr>
          <p:nvPr>
            <p:ph type="sldNum" sz="quarter" idx="10"/>
          </p:nvPr>
        </p:nvSpPr>
        <p:spPr/>
        <p:txBody>
          <a:bodyPr/>
          <a:lstStyle/>
          <a:p>
            <a:fld id="{B3A019F3-8596-4028-9847-CBD3A185B07A}" type="slidenum">
              <a:rPr lang="en-US" smtClean="0"/>
              <a:pPr/>
              <a:t>24</a:t>
            </a:fld>
            <a:endParaRPr lang="en-US"/>
          </a:p>
        </p:txBody>
      </p:sp>
    </p:spTree>
    <p:extLst>
      <p:ext uri="{BB962C8B-B14F-4D97-AF65-F5344CB8AC3E}">
        <p14:creationId xmlns:p14="http://schemas.microsoft.com/office/powerpoint/2010/main" val="343247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66191-B044-1CEE-B3D6-BA955423CDE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BDB8F4F-4EA9-CC26-8935-05BF0DAA50CE}"/>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4162EE4D-36DC-CD37-F465-A0580F2F22D3}"/>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D8141E1D-8937-3B8E-667E-FD310E13CC74}"/>
              </a:ext>
            </a:extLst>
          </p:cNvPr>
          <p:cNvSpPr>
            <a:spLocks noGrp="1"/>
          </p:cNvSpPr>
          <p:nvPr>
            <p:ph type="sldNum" sz="quarter" idx="10"/>
          </p:nvPr>
        </p:nvSpPr>
        <p:spPr/>
        <p:txBody>
          <a:bodyPr/>
          <a:lstStyle/>
          <a:p>
            <a:fld id="{B3A019F3-8596-4028-9847-CBD3A185B07A}" type="slidenum">
              <a:rPr lang="en-US" smtClean="0"/>
              <a:pPr/>
              <a:t>25</a:t>
            </a:fld>
            <a:endParaRPr lang="en-US"/>
          </a:p>
        </p:txBody>
      </p:sp>
    </p:spTree>
    <p:extLst>
      <p:ext uri="{BB962C8B-B14F-4D97-AF65-F5344CB8AC3E}">
        <p14:creationId xmlns:p14="http://schemas.microsoft.com/office/powerpoint/2010/main" val="262167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72D41-CF4C-3646-8B77-A6DE4CBD51FD}" type="slidenum">
              <a:rPr lang="en-US" smtClean="0"/>
              <a:t>3</a:t>
            </a:fld>
            <a:endParaRPr lang="en-US"/>
          </a:p>
        </p:txBody>
      </p:sp>
    </p:spTree>
    <p:extLst>
      <p:ext uri="{BB962C8B-B14F-4D97-AF65-F5344CB8AC3E}">
        <p14:creationId xmlns:p14="http://schemas.microsoft.com/office/powerpoint/2010/main" val="31833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a:extLst>
            <a:ext uri="{FF2B5EF4-FFF2-40B4-BE49-F238E27FC236}">
              <a16:creationId xmlns:a16="http://schemas.microsoft.com/office/drawing/2014/main" id="{9251BC09-9CA9-A9F9-6047-FA826308E686}"/>
            </a:ext>
          </a:extLst>
        </p:cNvPr>
        <p:cNvGrpSpPr/>
        <p:nvPr/>
      </p:nvGrpSpPr>
      <p:grpSpPr>
        <a:xfrm>
          <a:off x="0" y="0"/>
          <a:ext cx="0" cy="0"/>
          <a:chOff x="0" y="0"/>
          <a:chExt cx="0" cy="0"/>
        </a:xfrm>
      </p:grpSpPr>
      <p:sp>
        <p:nvSpPr>
          <p:cNvPr id="3838" name="Google Shape;3838;g3606f1c2d_30:notes">
            <a:extLst>
              <a:ext uri="{FF2B5EF4-FFF2-40B4-BE49-F238E27FC236}">
                <a16:creationId xmlns:a16="http://schemas.microsoft.com/office/drawing/2014/main" id="{5E8A0193-D461-AE9D-15D6-AF6F0AB0C480}"/>
              </a:ext>
            </a:extLst>
          </p:cNvPr>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a:extLst>
              <a:ext uri="{FF2B5EF4-FFF2-40B4-BE49-F238E27FC236}">
                <a16:creationId xmlns:a16="http://schemas.microsoft.com/office/drawing/2014/main" id="{967E5D8D-4474-E58F-3C4C-B1D11F96D21F}"/>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0426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A0D36-E208-EF91-56A4-530C1E38519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774E569-AACB-BF2E-3AD3-73415577BF1D}"/>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0F5F1D66-F8C1-15CD-D9D3-4A9B34F13FFB}"/>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E95F671D-3002-3C50-D128-682A2A6C2E79}"/>
              </a:ext>
            </a:extLst>
          </p:cNvPr>
          <p:cNvSpPr>
            <a:spLocks noGrp="1"/>
          </p:cNvSpPr>
          <p:nvPr>
            <p:ph type="sldNum" sz="quarter" idx="10"/>
          </p:nvPr>
        </p:nvSpPr>
        <p:spPr/>
        <p:txBody>
          <a:bodyPr/>
          <a:lstStyle/>
          <a:p>
            <a:fld id="{B3A019F3-8596-4028-9847-CBD3A185B07A}" type="slidenum">
              <a:rPr lang="en-US" smtClean="0"/>
              <a:pPr/>
              <a:t>5</a:t>
            </a:fld>
            <a:endParaRPr lang="en-US"/>
          </a:p>
        </p:txBody>
      </p:sp>
    </p:spTree>
    <p:extLst>
      <p:ext uri="{BB962C8B-B14F-4D97-AF65-F5344CB8AC3E}">
        <p14:creationId xmlns:p14="http://schemas.microsoft.com/office/powerpoint/2010/main" val="75452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B3A019F3-8596-4028-9847-CBD3A185B07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0D405-DD5D-AD2B-2B3C-050A087FEE1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27B2451-D535-1E17-29AF-6D5FCBCE29D3}"/>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3CD46EC5-3064-9BEC-0093-3EAA6C14A403}"/>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604A2D71-6E31-B410-1C01-9DAB6FD62B44}"/>
              </a:ext>
            </a:extLst>
          </p:cNvPr>
          <p:cNvSpPr>
            <a:spLocks noGrp="1"/>
          </p:cNvSpPr>
          <p:nvPr>
            <p:ph type="sldNum" sz="quarter" idx="10"/>
          </p:nvPr>
        </p:nvSpPr>
        <p:spPr/>
        <p:txBody>
          <a:bodyPr/>
          <a:lstStyle/>
          <a:p>
            <a:fld id="{B3A019F3-8596-4028-9847-CBD3A185B07A}" type="slidenum">
              <a:rPr lang="en-US" smtClean="0"/>
              <a:pPr/>
              <a:t>7</a:t>
            </a:fld>
            <a:endParaRPr lang="en-US"/>
          </a:p>
        </p:txBody>
      </p:sp>
    </p:spTree>
    <p:extLst>
      <p:ext uri="{BB962C8B-B14F-4D97-AF65-F5344CB8AC3E}">
        <p14:creationId xmlns:p14="http://schemas.microsoft.com/office/powerpoint/2010/main" val="2365003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4FA11-C103-237F-7F20-4B49E7B6059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656ABFD-10A5-8302-D606-B631C392DA09}"/>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360D5A06-2602-D3B8-B345-DB0A831F06C2}"/>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FE9335AB-8001-2A54-8932-E0AFF2D68397}"/>
              </a:ext>
            </a:extLst>
          </p:cNvPr>
          <p:cNvSpPr>
            <a:spLocks noGrp="1"/>
          </p:cNvSpPr>
          <p:nvPr>
            <p:ph type="sldNum" sz="quarter" idx="10"/>
          </p:nvPr>
        </p:nvSpPr>
        <p:spPr/>
        <p:txBody>
          <a:bodyPr/>
          <a:lstStyle/>
          <a:p>
            <a:fld id="{B3A019F3-8596-4028-9847-CBD3A185B07A}" type="slidenum">
              <a:rPr lang="en-US" smtClean="0"/>
              <a:pPr/>
              <a:t>8</a:t>
            </a:fld>
            <a:endParaRPr lang="en-US"/>
          </a:p>
        </p:txBody>
      </p:sp>
    </p:spTree>
    <p:extLst>
      <p:ext uri="{BB962C8B-B14F-4D97-AF65-F5344CB8AC3E}">
        <p14:creationId xmlns:p14="http://schemas.microsoft.com/office/powerpoint/2010/main" val="2727257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477DA-5AE9-8405-C858-57228371BB0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DB67266-7068-8E7B-15A4-2F5A5651CD4E}"/>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E0E407D4-B6FE-463C-2F05-63E46448992B}"/>
              </a:ext>
            </a:extLst>
          </p:cNvPr>
          <p:cNvSpPr>
            <a:spLocks noGrp="1"/>
          </p:cNvSpPr>
          <p:nvPr>
            <p:ph type="body" idx="1"/>
          </p:nvPr>
        </p:nvSpPr>
        <p:spPr/>
        <p:txBody>
          <a:bodyPr/>
          <a:lstStyle/>
          <a:p>
            <a:endParaRPr lang="en-US"/>
          </a:p>
        </p:txBody>
      </p:sp>
      <p:sp>
        <p:nvSpPr>
          <p:cNvPr id="4" name="Rectangle 4">
            <a:extLst>
              <a:ext uri="{FF2B5EF4-FFF2-40B4-BE49-F238E27FC236}">
                <a16:creationId xmlns:a16="http://schemas.microsoft.com/office/drawing/2014/main" id="{6950BD1C-A126-D0D2-1EC9-C89811685739}"/>
              </a:ext>
            </a:extLst>
          </p:cNvPr>
          <p:cNvSpPr>
            <a:spLocks noGrp="1"/>
          </p:cNvSpPr>
          <p:nvPr>
            <p:ph type="sldNum" sz="quarter" idx="10"/>
          </p:nvPr>
        </p:nvSpPr>
        <p:spPr/>
        <p:txBody>
          <a:bodyPr/>
          <a:lstStyle/>
          <a:p>
            <a:fld id="{B3A019F3-8596-4028-9847-CBD3A185B07A}" type="slidenum">
              <a:rPr lang="en-US" smtClean="0"/>
              <a:pPr/>
              <a:t>9</a:t>
            </a:fld>
            <a:endParaRPr lang="en-US"/>
          </a:p>
        </p:txBody>
      </p:sp>
    </p:spTree>
    <p:extLst>
      <p:ext uri="{BB962C8B-B14F-4D97-AF65-F5344CB8AC3E}">
        <p14:creationId xmlns:p14="http://schemas.microsoft.com/office/powerpoint/2010/main" val="362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906" y="6053328"/>
            <a:ext cx="2436876" cy="713232"/>
          </a:xfrm>
          <a:prstGeom prst="rect">
            <a:avLst/>
          </a:prstGeom>
          <a:solidFill>
            <a:srgbClr val="3E762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5748" y="6044184"/>
            <a:ext cx="7350252" cy="713232"/>
          </a:xfrm>
          <a:prstGeom prst="rect">
            <a:avLst/>
          </a:prstGeom>
          <a:solidFill>
            <a:srgbClr val="9D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12/17/24</a:t>
            </a:fld>
            <a:endParaRPr lang="en-US" sz="2000" dirty="0">
              <a:solidFill>
                <a:srgbClr val="FFFFFF"/>
              </a:solidFill>
            </a:endParaRPr>
          </a:p>
        </p:txBody>
      </p:sp>
      <p:sp>
        <p:nvSpPr>
          <p:cNvPr id="17" name="Footer Placeholder 16"/>
          <p:cNvSpPr>
            <a:spLocks noGrp="1"/>
          </p:cNvSpPr>
          <p:nvPr>
            <p:ph type="ftr" sz="quarter" idx="11"/>
          </p:nvPr>
        </p:nvSpPr>
        <p:spPr>
          <a:xfrm>
            <a:off x="2259176" y="236539"/>
            <a:ext cx="635635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12/17/24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609601"/>
            <a:ext cx="222885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95300" y="609600"/>
            <a:ext cx="602615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7099300" y="6248403"/>
            <a:ext cx="2393950" cy="365125"/>
          </a:xfrm>
        </p:spPr>
        <p:txBody>
          <a:bodyPr/>
          <a:lstStyle/>
          <a:p>
            <a:pPr eaLnBrk="1" latinLnBrk="0" hangingPunct="1"/>
            <a:fld id="{23A271A1-F6D6-438B-A432-4747EE7ECD40}" type="datetimeFigureOut">
              <a:rPr lang="en-US" smtClean="0"/>
              <a:pPr eaLnBrk="1" latinLnBrk="0" hangingPunct="1"/>
              <a:t>12/17/24</a:t>
            </a:fld>
            <a:endParaRPr lang="en-US" dirty="0"/>
          </a:p>
        </p:txBody>
      </p:sp>
      <p:sp>
        <p:nvSpPr>
          <p:cNvPr id="5" name="Footer Placeholder 4"/>
          <p:cNvSpPr>
            <a:spLocks noGrp="1"/>
          </p:cNvSpPr>
          <p:nvPr>
            <p:ph type="ftr" sz="quarter" idx="11"/>
          </p:nvPr>
        </p:nvSpPr>
        <p:spPr>
          <a:xfrm>
            <a:off x="495302" y="6248208"/>
            <a:ext cx="6037940" cy="365125"/>
          </a:xfrm>
        </p:spPr>
        <p:txBody>
          <a:bodyPr/>
          <a:lstStyle/>
          <a:p>
            <a:endParaRPr kumimoji="0" lang="en-US" dirty="0"/>
          </a:p>
        </p:txBody>
      </p:sp>
      <p:sp>
        <p:nvSpPr>
          <p:cNvPr id="7" name="Rectangle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653875"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511000" y="134276"/>
            <a:ext cx="533400" cy="264849"/>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Ref idx="1003">
        <a:schemeClr val="bg1"/>
      </p:bgRef>
    </p:bg>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78158" y="922038"/>
            <a:ext cx="7324525" cy="1143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1843" name="Google Shape;1843;p6"/>
          <p:cNvSpPr txBox="1">
            <a:spLocks noGrp="1"/>
          </p:cNvSpPr>
          <p:nvPr>
            <p:ph type="body" idx="1"/>
          </p:nvPr>
        </p:nvSpPr>
        <p:spPr>
          <a:xfrm>
            <a:off x="778158" y="2350200"/>
            <a:ext cx="3512600" cy="4116000"/>
          </a:xfrm>
          <a:prstGeom prst="rect">
            <a:avLst/>
          </a:prstGeom>
        </p:spPr>
        <p:txBody>
          <a:bodyPr spcFirstLastPara="1" wrap="square" lIns="91425" tIns="91425" rIns="91425" bIns="91425" anchor="t" anchorCtr="0">
            <a:noAutofit/>
          </a:bodyPr>
          <a:lstStyle>
            <a:lvl1pPr marL="495285" lvl="0" indent="-371464">
              <a:spcBef>
                <a:spcPts val="650"/>
              </a:spcBef>
              <a:spcAft>
                <a:spcPts val="0"/>
              </a:spcAft>
              <a:buSzPts val="1800"/>
              <a:buChar char="▪"/>
              <a:defRPr sz="1950"/>
            </a:lvl1pPr>
            <a:lvl2pPr marL="990570" lvl="1" indent="-371464">
              <a:spcBef>
                <a:spcPts val="0"/>
              </a:spcBef>
              <a:spcAft>
                <a:spcPts val="0"/>
              </a:spcAft>
              <a:buSzPts val="1800"/>
              <a:buChar char="▫"/>
              <a:defRPr sz="1950"/>
            </a:lvl2pPr>
            <a:lvl3pPr marL="1485854" lvl="2" indent="-371464">
              <a:spcBef>
                <a:spcPts val="0"/>
              </a:spcBef>
              <a:spcAft>
                <a:spcPts val="0"/>
              </a:spcAft>
              <a:buSzPts val="1800"/>
              <a:buChar char="▫"/>
              <a:defRPr sz="1950"/>
            </a:lvl3pPr>
            <a:lvl4pPr marL="1981139" lvl="3" indent="-371464">
              <a:spcBef>
                <a:spcPts val="0"/>
              </a:spcBef>
              <a:spcAft>
                <a:spcPts val="0"/>
              </a:spcAft>
              <a:buSzPts val="1800"/>
              <a:buChar char="▫"/>
              <a:defRPr sz="1950"/>
            </a:lvl4pPr>
            <a:lvl5pPr marL="2476424" lvl="4" indent="-371464">
              <a:spcBef>
                <a:spcPts val="0"/>
              </a:spcBef>
              <a:spcAft>
                <a:spcPts val="0"/>
              </a:spcAft>
              <a:buSzPts val="1800"/>
              <a:buChar char="▫"/>
              <a:defRPr sz="1950"/>
            </a:lvl5pPr>
            <a:lvl6pPr marL="2971709" lvl="5" indent="-371464">
              <a:spcBef>
                <a:spcPts val="0"/>
              </a:spcBef>
              <a:spcAft>
                <a:spcPts val="0"/>
              </a:spcAft>
              <a:buSzPts val="1800"/>
              <a:buChar char="▫"/>
              <a:defRPr sz="1950"/>
            </a:lvl6pPr>
            <a:lvl7pPr marL="3466993" lvl="6" indent="-371464">
              <a:spcBef>
                <a:spcPts val="0"/>
              </a:spcBef>
              <a:spcAft>
                <a:spcPts val="0"/>
              </a:spcAft>
              <a:buSzPts val="1800"/>
              <a:buChar char="●"/>
              <a:defRPr sz="1950"/>
            </a:lvl7pPr>
            <a:lvl8pPr marL="3962278" lvl="7" indent="-371464">
              <a:spcBef>
                <a:spcPts val="0"/>
              </a:spcBef>
              <a:spcAft>
                <a:spcPts val="0"/>
              </a:spcAft>
              <a:buSzPts val="1800"/>
              <a:buChar char="○"/>
              <a:defRPr sz="1950"/>
            </a:lvl8pPr>
            <a:lvl9pPr marL="4457563" lvl="8" indent="-371464">
              <a:spcBef>
                <a:spcPts val="0"/>
              </a:spcBef>
              <a:spcAft>
                <a:spcPts val="0"/>
              </a:spcAft>
              <a:buSzPts val="1800"/>
              <a:buChar char="■"/>
              <a:defRPr sz="1950"/>
            </a:lvl9pPr>
          </a:lstStyle>
          <a:p>
            <a:endParaRPr/>
          </a:p>
        </p:txBody>
      </p:sp>
      <p:sp>
        <p:nvSpPr>
          <p:cNvPr id="1844" name="Google Shape;1844;p6"/>
          <p:cNvSpPr txBox="1">
            <a:spLocks noGrp="1"/>
          </p:cNvSpPr>
          <p:nvPr>
            <p:ph type="body" idx="2"/>
          </p:nvPr>
        </p:nvSpPr>
        <p:spPr>
          <a:xfrm>
            <a:off x="4502410" y="2350200"/>
            <a:ext cx="3512600" cy="4116000"/>
          </a:xfrm>
          <a:prstGeom prst="rect">
            <a:avLst/>
          </a:prstGeom>
        </p:spPr>
        <p:txBody>
          <a:bodyPr spcFirstLastPara="1" wrap="square" lIns="91425" tIns="91425" rIns="91425" bIns="91425" anchor="t" anchorCtr="0">
            <a:noAutofit/>
          </a:bodyPr>
          <a:lstStyle>
            <a:lvl1pPr marL="495285" lvl="0" indent="-371464">
              <a:spcBef>
                <a:spcPts val="650"/>
              </a:spcBef>
              <a:spcAft>
                <a:spcPts val="0"/>
              </a:spcAft>
              <a:buSzPts val="1800"/>
              <a:buChar char="▪"/>
              <a:defRPr sz="1950"/>
            </a:lvl1pPr>
            <a:lvl2pPr marL="990570" lvl="1" indent="-371464">
              <a:spcBef>
                <a:spcPts val="0"/>
              </a:spcBef>
              <a:spcAft>
                <a:spcPts val="0"/>
              </a:spcAft>
              <a:buSzPts val="1800"/>
              <a:buChar char="▫"/>
              <a:defRPr sz="1950"/>
            </a:lvl2pPr>
            <a:lvl3pPr marL="1485854" lvl="2" indent="-371464">
              <a:spcBef>
                <a:spcPts val="0"/>
              </a:spcBef>
              <a:spcAft>
                <a:spcPts val="0"/>
              </a:spcAft>
              <a:buSzPts val="1800"/>
              <a:buChar char="▫"/>
              <a:defRPr sz="1950"/>
            </a:lvl3pPr>
            <a:lvl4pPr marL="1981139" lvl="3" indent="-371464">
              <a:spcBef>
                <a:spcPts val="0"/>
              </a:spcBef>
              <a:spcAft>
                <a:spcPts val="0"/>
              </a:spcAft>
              <a:buSzPts val="1800"/>
              <a:buChar char="▫"/>
              <a:defRPr sz="1950"/>
            </a:lvl4pPr>
            <a:lvl5pPr marL="2476424" lvl="4" indent="-371464">
              <a:spcBef>
                <a:spcPts val="0"/>
              </a:spcBef>
              <a:spcAft>
                <a:spcPts val="0"/>
              </a:spcAft>
              <a:buSzPts val="1800"/>
              <a:buChar char="▫"/>
              <a:defRPr sz="1950"/>
            </a:lvl5pPr>
            <a:lvl6pPr marL="2971709" lvl="5" indent="-371464">
              <a:spcBef>
                <a:spcPts val="0"/>
              </a:spcBef>
              <a:spcAft>
                <a:spcPts val="0"/>
              </a:spcAft>
              <a:buSzPts val="1800"/>
              <a:buChar char="▫"/>
              <a:defRPr sz="1950"/>
            </a:lvl6pPr>
            <a:lvl7pPr marL="3466993" lvl="6" indent="-371464">
              <a:spcBef>
                <a:spcPts val="0"/>
              </a:spcBef>
              <a:spcAft>
                <a:spcPts val="0"/>
              </a:spcAft>
              <a:buSzPts val="1800"/>
              <a:buChar char="●"/>
              <a:defRPr sz="1950"/>
            </a:lvl7pPr>
            <a:lvl8pPr marL="3962278" lvl="7" indent="-371464">
              <a:spcBef>
                <a:spcPts val="0"/>
              </a:spcBef>
              <a:spcAft>
                <a:spcPts val="0"/>
              </a:spcAft>
              <a:buSzPts val="1800"/>
              <a:buChar char="○"/>
              <a:defRPr sz="1950"/>
            </a:lvl8pPr>
            <a:lvl9pPr marL="4457563" lvl="8" indent="-371464">
              <a:spcBef>
                <a:spcPts val="0"/>
              </a:spcBef>
              <a:spcAft>
                <a:spcPts val="0"/>
              </a:spcAft>
              <a:buSzPts val="1800"/>
              <a:buChar char="■"/>
              <a:defRPr sz="1950"/>
            </a:lvl9pPr>
          </a:lstStyle>
          <a:p>
            <a:endParaRPr/>
          </a:p>
        </p:txBody>
      </p:sp>
      <p:sp>
        <p:nvSpPr>
          <p:cNvPr id="1845" name="Google Shape;1845;p6"/>
          <p:cNvSpPr txBox="1">
            <a:spLocks noGrp="1"/>
          </p:cNvSpPr>
          <p:nvPr>
            <p:ph type="sldNum" idx="12"/>
          </p:nvPr>
        </p:nvSpPr>
        <p:spPr>
          <a:xfrm>
            <a:off x="99159" y="6293601"/>
            <a:ext cx="594425"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22731183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0" name="Rectangle 10"/>
          <p:cNvSpPr/>
          <p:nvPr userDrawn="1"/>
        </p:nvSpPr>
        <p:spPr>
          <a:xfrm>
            <a:off x="0" y="609600"/>
            <a:ext cx="9906000" cy="381000"/>
          </a:xfrm>
          <a:prstGeom prst="rect">
            <a:avLst/>
          </a:prstGeom>
          <a:solidFill>
            <a:srgbClr val="C000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sz="1800" dirty="0"/>
          </a:p>
        </p:txBody>
      </p:sp>
      <p:sp>
        <p:nvSpPr>
          <p:cNvPr id="13" name="Rectangle 10"/>
          <p:cNvSpPr/>
          <p:nvPr userDrawn="1"/>
        </p:nvSpPr>
        <p:spPr>
          <a:xfrm>
            <a:off x="1044257" y="6324600"/>
            <a:ext cx="8861743" cy="152400"/>
          </a:xfrm>
          <a:prstGeom prst="rect">
            <a:avLst/>
          </a:prstGeom>
          <a:solidFill>
            <a:srgbClr val="C000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sz="1800" dirty="0"/>
          </a:p>
        </p:txBody>
      </p:sp>
      <p:sp>
        <p:nvSpPr>
          <p:cNvPr id="19" name="Text Box 10"/>
          <p:cNvSpPr txBox="1">
            <a:spLocks noChangeArrowheads="1"/>
          </p:cNvSpPr>
          <p:nvPr userDrawn="1"/>
        </p:nvSpPr>
        <p:spPr bwMode="auto">
          <a:xfrm>
            <a:off x="0" y="0"/>
            <a:ext cx="9906000" cy="762000"/>
          </a:xfrm>
          <a:prstGeom prst="rect">
            <a:avLst/>
          </a:prstGeom>
          <a:solidFill>
            <a:srgbClr val="008000"/>
          </a:solidFill>
          <a:ln>
            <a:noFill/>
          </a:ln>
          <a:extLs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horz" wrap="square" lIns="91440" tIns="0" rIns="91440" bIns="0" anchor="ctr" anchorCtr="0" upright="1">
            <a:noAutofit/>
          </a:bodyPr>
          <a:lstStyle/>
          <a:p>
            <a:pPr marL="0" marR="0" algn="l">
              <a:lnSpc>
                <a:spcPct val="110000"/>
              </a:lnSpc>
              <a:spcBef>
                <a:spcPts val="600"/>
              </a:spcBef>
              <a:spcAft>
                <a:spcPts val="0"/>
              </a:spcAft>
            </a:pPr>
            <a:endParaRPr lang="en-US" sz="1200" b="1" dirty="0">
              <a:solidFill>
                <a:srgbClr val="FFFFFF"/>
              </a:solidFill>
              <a:effectLst/>
              <a:latin typeface="Calibri"/>
              <a:ea typeface="ＭＳ ゴシック"/>
              <a:cs typeface="Times New Roman"/>
            </a:endParaRPr>
          </a:p>
        </p:txBody>
      </p:sp>
      <p:sp>
        <p:nvSpPr>
          <p:cNvPr id="21" name="Text Box 10"/>
          <p:cNvSpPr txBox="1">
            <a:spLocks noChangeArrowheads="1"/>
          </p:cNvSpPr>
          <p:nvPr userDrawn="1"/>
        </p:nvSpPr>
        <p:spPr bwMode="auto">
          <a:xfrm>
            <a:off x="7677150" y="6324600"/>
            <a:ext cx="2146300" cy="152400"/>
          </a:xfrm>
          <a:prstGeom prst="rect">
            <a:avLst/>
          </a:prstGeom>
          <a:noFill/>
          <a:ln>
            <a:noFill/>
          </a:ln>
          <a:extLst>
            <a:ext uri="{FAA26D3D-D897-4be2-8F04-BA451C77F1D7}">
              <ma14:placeholderFlag xmlns:ma14="http://schemas.microsoft.com/office/mac/drawingml/2011/main" xmlns=""/>
            </a:ext>
            <a:ext uri="{C572A759-6A51-4108-AA02-DFA0A04FC94B}">
              <ma14:wrappingTextBoxFlag xmlns:ma14="http://schemas.microsoft.com/office/mac/drawingml/2011/main" xmlns="" val="1"/>
            </a:ext>
          </a:extLst>
        </p:spPr>
        <p:txBody>
          <a:bodyPr rot="0" vert="horz" wrap="square" lIns="91440" tIns="0" rIns="91440" bIns="0" anchor="ctr" anchorCtr="0" upright="1">
            <a:noAutofit/>
          </a:bodyPr>
          <a:lstStyle/>
          <a:p>
            <a:pPr marL="0" marR="0" algn="l">
              <a:lnSpc>
                <a:spcPct val="110000"/>
              </a:lnSpc>
              <a:spcBef>
                <a:spcPts val="600"/>
              </a:spcBef>
              <a:spcAft>
                <a:spcPts val="0"/>
              </a:spcAft>
            </a:pPr>
            <a:r>
              <a:rPr lang="en-US" sz="1200" b="0" dirty="0" err="1">
                <a:solidFill>
                  <a:schemeClr val="bg1"/>
                </a:solidFill>
                <a:effectLst/>
                <a:latin typeface="Century Gothic"/>
                <a:ea typeface="ＭＳ ゴシック"/>
                <a:cs typeface="Times New Roman"/>
              </a:rPr>
              <a:t>www.copyright.gov.ng</a:t>
            </a:r>
            <a:endParaRPr lang="en-US" sz="1200" b="0" dirty="0">
              <a:solidFill>
                <a:srgbClr val="FFFFFF"/>
              </a:solidFill>
              <a:effectLst/>
              <a:latin typeface="Calibri"/>
              <a:ea typeface="ＭＳ ゴシック"/>
              <a:cs typeface="Times New Roman"/>
            </a:endParaRPr>
          </a:p>
        </p:txBody>
      </p:sp>
      <p:pic>
        <p:nvPicPr>
          <p:cNvPr id="2" name="Picture 1">
            <a:extLst>
              <a:ext uri="{FF2B5EF4-FFF2-40B4-BE49-F238E27FC236}">
                <a16:creationId xmlns:a16="http://schemas.microsoft.com/office/drawing/2014/main" id="{614DFC0F-9753-28A2-5CFD-A37ECE4370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650" y="6019800"/>
            <a:ext cx="796608" cy="762000"/>
          </a:xfrm>
          <a:prstGeom prst="rect">
            <a:avLst/>
          </a:prstGeom>
        </p:spPr>
      </p:pic>
    </p:spTree>
    <p:extLst>
      <p:ext uri="{BB962C8B-B14F-4D97-AF65-F5344CB8AC3E}">
        <p14:creationId xmlns:p14="http://schemas.microsoft.com/office/powerpoint/2010/main" val="399644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64327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12/17/24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0" y="871870"/>
            <a:ext cx="577850" cy="244476"/>
          </a:xfrm>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60400" y="1934969"/>
            <a:ext cx="883285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2743200"/>
            <a:ext cx="7716706"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12/17/24</a:t>
            </a:fld>
            <a:endParaRPr lang="en-US"/>
          </a:p>
        </p:txBody>
      </p:sp>
      <p:sp>
        <p:nvSpPr>
          <p:cNvPr id="13" name="Slide Number Placeholder 12"/>
          <p:cNvSpPr>
            <a:spLocks noGrp="1"/>
          </p:cNvSpPr>
          <p:nvPr>
            <p:ph type="sldNum" sz="quarter" idx="11"/>
          </p:nvPr>
        </p:nvSpPr>
        <p:spPr>
          <a:xfrm>
            <a:off x="0" y="1752600"/>
            <a:ext cx="140335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60400" y="1589567"/>
            <a:ext cx="421005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248643" y="1589567"/>
            <a:ext cx="421005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12/17/24</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60400" y="2438400"/>
            <a:ext cx="421005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200650" y="2438400"/>
            <a:ext cx="421005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12/17/24</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12/17/24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12/17/24</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7785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273050"/>
            <a:ext cx="87503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12/17/24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60400" y="1752600"/>
            <a:ext cx="173355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559050" y="1752600"/>
            <a:ext cx="69342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674114"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568450" y="0"/>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769100" y="6248401"/>
            <a:ext cx="2889250" cy="365125"/>
          </a:xfrm>
        </p:spPr>
        <p:txBody>
          <a:bodyPr rtlCol="0"/>
          <a:lstStyle/>
          <a:p>
            <a:pPr eaLnBrk="1" latinLnBrk="0" hangingPunct="1"/>
            <a:fld id="{23A271A1-F6D6-438B-A432-4747EE7ECD40}" type="datetimeFigureOut">
              <a:rPr lang="en-US" smtClean="0"/>
              <a:pPr eaLnBrk="1" latinLnBrk="0" hangingPunct="1"/>
              <a:t>12/17/24</a:t>
            </a:fld>
            <a:endParaRPr lang="en-US"/>
          </a:p>
        </p:txBody>
      </p:sp>
      <p:sp>
        <p:nvSpPr>
          <p:cNvPr id="13" name="Slide Number Placeholder 12"/>
          <p:cNvSpPr>
            <a:spLocks noGrp="1"/>
          </p:cNvSpPr>
          <p:nvPr>
            <p:ph type="sldNum" sz="quarter" idx="11"/>
          </p:nvPr>
        </p:nvSpPr>
        <p:spPr>
          <a:xfrm>
            <a:off x="0" y="4667249"/>
            <a:ext cx="156845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733550" y="6248207"/>
            <a:ext cx="4953000" cy="365125"/>
          </a:xfrm>
        </p:spPr>
        <p:txBody>
          <a:bodyPr rtlCol="0"/>
          <a:lstStyle/>
          <a:p>
            <a:endParaRPr kumimoji="0"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400" y="228600"/>
            <a:ext cx="8832850" cy="78486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63702" y="1242060"/>
            <a:ext cx="8832850" cy="48844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604000" y="6248401"/>
            <a:ext cx="288925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12/17/24</a:t>
            </a:fld>
            <a:endParaRPr lang="en-US" sz="1400" dirty="0">
              <a:solidFill>
                <a:schemeClr val="tx2"/>
              </a:solidFill>
            </a:endParaRPr>
          </a:p>
        </p:txBody>
      </p:sp>
      <p:sp>
        <p:nvSpPr>
          <p:cNvPr id="3" name="Footer Placeholder 2"/>
          <p:cNvSpPr>
            <a:spLocks noGrp="1"/>
          </p:cNvSpPr>
          <p:nvPr>
            <p:ph type="ftr" sz="quarter" idx="3"/>
          </p:nvPr>
        </p:nvSpPr>
        <p:spPr>
          <a:xfrm>
            <a:off x="660401" y="6248207"/>
            <a:ext cx="5872840"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8" name="Rectangle 7"/>
          <p:cNvSpPr/>
          <p:nvPr/>
        </p:nvSpPr>
        <p:spPr>
          <a:xfrm>
            <a:off x="5556" y="1024731"/>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39762" y="10134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7785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6" r:id="rId12"/>
    <p:sldLayoutId id="2147483678" r:id="rId13"/>
  </p:sldLayoutIdLst>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pxhere.com/en/photo/103424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AC9DD-BC63-0069-C3CF-610CC4ED5346}"/>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97E0B00-B46C-8C08-66EB-6298F33CAF9A}"/>
              </a:ext>
            </a:extLst>
          </p:cNvPr>
          <p:cNvSpPr txBox="1">
            <a:spLocks/>
          </p:cNvSpPr>
          <p:nvPr/>
        </p:nvSpPr>
        <p:spPr>
          <a:xfrm>
            <a:off x="211873" y="165100"/>
            <a:ext cx="9511989" cy="5566627"/>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800" dirty="0">
                <a:solidFill>
                  <a:schemeClr val="tx1"/>
                </a:solidFill>
                <a:latin typeface="Century Gothic" panose="020B0502020202020204" pitchFamily="34" charset="0"/>
              </a:rPr>
              <a:t>INTELLECTUAL PROPERTY RIGHTS INFRINGEMENT IN THE 21</a:t>
            </a:r>
            <a:r>
              <a:rPr lang="en-US" sz="2800" baseline="30000" dirty="0">
                <a:solidFill>
                  <a:schemeClr val="tx1"/>
                </a:solidFill>
                <a:latin typeface="Century Gothic" panose="020B0502020202020204" pitchFamily="34" charset="0"/>
              </a:rPr>
              <a:t>ST</a:t>
            </a:r>
            <a:r>
              <a:rPr lang="en-US" sz="2800" dirty="0">
                <a:solidFill>
                  <a:schemeClr val="tx1"/>
                </a:solidFill>
                <a:latin typeface="Century Gothic" panose="020B0502020202020204" pitchFamily="34" charset="0"/>
              </a:rPr>
              <a:t> CENTURY:</a:t>
            </a:r>
          </a:p>
          <a:p>
            <a:pPr algn="ctr"/>
            <a:r>
              <a:rPr lang="en-US" sz="2800" dirty="0">
                <a:solidFill>
                  <a:schemeClr val="tx1"/>
                </a:solidFill>
                <a:latin typeface="Century Gothic" panose="020B0502020202020204" pitchFamily="34" charset="0"/>
              </a:rPr>
              <a:t>Agenda for the Nigerian Bar</a:t>
            </a:r>
          </a:p>
          <a:p>
            <a:pPr algn="ctr"/>
            <a:endParaRPr lang="en-US" sz="2800" dirty="0">
              <a:solidFill>
                <a:schemeClr val="tx1"/>
              </a:solidFill>
              <a:latin typeface="Century Gothic" panose="020B0502020202020204" pitchFamily="34" charset="0"/>
            </a:endParaRPr>
          </a:p>
          <a:p>
            <a:pPr algn="ctr"/>
            <a:endParaRPr lang="en-US" sz="2800" dirty="0">
              <a:solidFill>
                <a:schemeClr val="tx1"/>
              </a:solidFill>
              <a:latin typeface="Century Gothic" panose="020B0502020202020204" pitchFamily="34" charset="0"/>
            </a:endParaRPr>
          </a:p>
          <a:p>
            <a:pPr algn="ctr"/>
            <a:r>
              <a:rPr lang="en-US" sz="2800" dirty="0">
                <a:solidFill>
                  <a:schemeClr val="tx1"/>
                </a:solidFill>
                <a:latin typeface="Century Gothic" panose="020B0502020202020204" pitchFamily="34" charset="0"/>
              </a:rPr>
              <a:t>17 DECEMBER 2025</a:t>
            </a:r>
            <a:endParaRPr lang="en-US" sz="2800" dirty="0">
              <a:latin typeface="Century Gothic" panose="020B0502020202020204" pitchFamily="34" charset="0"/>
            </a:endParaRPr>
          </a:p>
        </p:txBody>
      </p:sp>
      <p:sp>
        <p:nvSpPr>
          <p:cNvPr id="2" name="Subtitle 2">
            <a:extLst>
              <a:ext uri="{FF2B5EF4-FFF2-40B4-BE49-F238E27FC236}">
                <a16:creationId xmlns:a16="http://schemas.microsoft.com/office/drawing/2014/main" id="{DA1A7D78-3FBD-F336-20A2-0D2459DD1CC4}"/>
              </a:ext>
            </a:extLst>
          </p:cNvPr>
          <p:cNvSpPr>
            <a:spLocks noGrp="1"/>
          </p:cNvSpPr>
          <p:nvPr>
            <p:ph type="subTitle" idx="1"/>
          </p:nvPr>
        </p:nvSpPr>
        <p:spPr>
          <a:xfrm>
            <a:off x="2933612" y="6050037"/>
            <a:ext cx="6889838" cy="685800"/>
          </a:xfrm>
        </p:spPr>
        <p:txBody>
          <a:bodyPr>
            <a:normAutofit fontScale="77500" lnSpcReduction="20000"/>
          </a:bodyPr>
          <a:lstStyle/>
          <a:p>
            <a:r>
              <a:rPr lang="en-US" dirty="0">
                <a:solidFill>
                  <a:schemeClr val="tx1"/>
                </a:solidFill>
              </a:rPr>
              <a:t>John O. </a:t>
            </a:r>
            <a:r>
              <a:rPr lang="en-US" dirty="0" err="1">
                <a:solidFill>
                  <a:schemeClr val="tx1"/>
                </a:solidFill>
              </a:rPr>
              <a:t>Asein</a:t>
            </a:r>
            <a:r>
              <a:rPr lang="en-US" dirty="0">
                <a:solidFill>
                  <a:schemeClr val="tx1"/>
                </a:solidFill>
              </a:rPr>
              <a:t>, Ph.D.</a:t>
            </a:r>
          </a:p>
          <a:p>
            <a:r>
              <a:rPr lang="en-US" dirty="0">
                <a:solidFill>
                  <a:schemeClr val="tx1"/>
                </a:solidFill>
              </a:rPr>
              <a:t>Director-General, Nigerian Copyright Commission</a:t>
            </a:r>
          </a:p>
        </p:txBody>
      </p:sp>
      <p:sp>
        <p:nvSpPr>
          <p:cNvPr id="3" name="Rectangle 2">
            <a:extLst>
              <a:ext uri="{FF2B5EF4-FFF2-40B4-BE49-F238E27FC236}">
                <a16:creationId xmlns:a16="http://schemas.microsoft.com/office/drawing/2014/main" id="{74FCC03A-F03F-1E24-6BE5-FA9F5520DAE6}"/>
              </a:ext>
            </a:extLst>
          </p:cNvPr>
          <p:cNvSpPr/>
          <p:nvPr/>
        </p:nvSpPr>
        <p:spPr>
          <a:xfrm>
            <a:off x="0" y="6077900"/>
            <a:ext cx="2751526" cy="736099"/>
          </a:xfrm>
          <a:prstGeom prst="rect">
            <a:avLst/>
          </a:prstGeom>
        </p:spPr>
        <p:txBody>
          <a:bodyPr wrap="square">
            <a:spAutoFit/>
          </a:bodyPr>
          <a:lstStyle/>
          <a:p>
            <a:pPr lvl="0">
              <a:spcBef>
                <a:spcPts val="700"/>
              </a:spcBef>
              <a:buClr>
                <a:srgbClr val="DD8047"/>
              </a:buClr>
              <a:buSzPct val="60000"/>
            </a:pPr>
            <a:r>
              <a:rPr lang="en-US" dirty="0" err="1"/>
              <a:t>dg@copyright.gov.ng</a:t>
            </a:r>
            <a:endParaRPr lang="en-US" dirty="0"/>
          </a:p>
          <a:p>
            <a:pPr lvl="0">
              <a:spcBef>
                <a:spcPts val="700"/>
              </a:spcBef>
              <a:buClr>
                <a:srgbClr val="DD8047"/>
              </a:buClr>
              <a:buSzPct val="60000"/>
            </a:pPr>
            <a:r>
              <a:rPr lang="en-US" dirty="0"/>
              <a:t>080 2323 7677</a:t>
            </a:r>
          </a:p>
        </p:txBody>
      </p:sp>
    </p:spTree>
    <p:extLst>
      <p:ext uri="{BB962C8B-B14F-4D97-AF65-F5344CB8AC3E}">
        <p14:creationId xmlns:p14="http://schemas.microsoft.com/office/powerpoint/2010/main" val="12668808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B73AE-0F86-712B-57A5-5ECA034ABC46}"/>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E329CB6D-D9C3-84D3-824F-D7B58FBC59F4}"/>
              </a:ext>
            </a:extLst>
          </p:cNvPr>
          <p:cNvSpPr txBox="1">
            <a:spLocks/>
          </p:cNvSpPr>
          <p:nvPr/>
        </p:nvSpPr>
        <p:spPr>
          <a:xfrm>
            <a:off x="603332" y="245663"/>
            <a:ext cx="8932554"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Lessons from Other African Countries</a:t>
            </a:r>
          </a:p>
        </p:txBody>
      </p:sp>
      <p:sp>
        <p:nvSpPr>
          <p:cNvPr id="3" name="Google Shape;3843;p14">
            <a:extLst>
              <a:ext uri="{FF2B5EF4-FFF2-40B4-BE49-F238E27FC236}">
                <a16:creationId xmlns:a16="http://schemas.microsoft.com/office/drawing/2014/main" id="{9AE33653-F2A5-11C8-6300-9CF67B40A8B0}"/>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lgn="just">
              <a:buNone/>
            </a:pPr>
            <a:r>
              <a:rPr lang="en-US" sz="2000" dirty="0">
                <a:effectLst/>
                <a:latin typeface="Calibri" panose="020F0502020204030204" pitchFamily="34" charset="0"/>
                <a:ea typeface="Calibri" panose="020F0502020204030204" pitchFamily="34" charset="0"/>
                <a:cs typeface="Calibri" panose="020F0502020204030204" pitchFamily="34" charset="0"/>
              </a:rPr>
              <a:t> Nigeria has to make a deliberate policy choices and put in place appropriate strategies to become compete effectively in the 21</a:t>
            </a:r>
            <a:r>
              <a:rPr lang="en-US" sz="20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2000" dirty="0">
                <a:effectLst/>
                <a:latin typeface="Calibri" panose="020F0502020204030204" pitchFamily="34" charset="0"/>
                <a:ea typeface="Calibri" panose="020F0502020204030204" pitchFamily="34" charset="0"/>
                <a:cs typeface="Calibri" panose="020F0502020204030204" pitchFamily="34" charset="0"/>
              </a:rPr>
              <a:t> Century. We must find our most competitive edges harness our potentials and beyond the creative landscape.</a:t>
            </a:r>
          </a:p>
          <a:p>
            <a:pPr marL="0" marR="0" indent="0">
              <a:buNone/>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buNone/>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Mauritius</a:t>
            </a:r>
          </a:p>
          <a:p>
            <a:pPr marL="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did this country with a population of </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 million</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manage to rank 55th in the world and 1st in Africa on the Global Innovation Index? It has managed to transition from a low-income economy to an upper-middle-income economy in just a few decades.</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None/>
            </a:pPr>
            <a:endParaRPr lang="en-NG"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0"/>
              </a:spcBef>
              <a:buNone/>
            </a:pPr>
            <a:r>
              <a:rPr lang="en-NG"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It </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created a predictable and investor-friendly IP system that has focused on creating a business-friendly environment by establishing clear IP policies and aligning its framework with international agreements to attract global capital.</a:t>
            </a:r>
          </a:p>
          <a:p>
            <a:pPr marL="0" indent="0" algn="just">
              <a:spcBef>
                <a:spcPts val="0"/>
              </a:spcBef>
              <a:buNone/>
            </a:pPr>
            <a:endPar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country has invested in sectors like biotechnology, financial technology, and creative industries by providing strong protections for patents, trademarks, and copyright.</a:t>
            </a:r>
          </a:p>
        </p:txBody>
      </p:sp>
    </p:spTree>
    <p:extLst>
      <p:ext uri="{BB962C8B-B14F-4D97-AF65-F5344CB8AC3E}">
        <p14:creationId xmlns:p14="http://schemas.microsoft.com/office/powerpoint/2010/main" val="212422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10496-3448-6260-98CC-94DCDE750746}"/>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D61AC282-02F1-5C05-6DF2-A6034BF5089D}"/>
              </a:ext>
            </a:extLst>
          </p:cNvPr>
          <p:cNvSpPr txBox="1">
            <a:spLocks/>
          </p:cNvSpPr>
          <p:nvPr/>
        </p:nvSpPr>
        <p:spPr>
          <a:xfrm>
            <a:off x="603332" y="245663"/>
            <a:ext cx="8932554"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Lessons from Other African Countries</a:t>
            </a:r>
          </a:p>
        </p:txBody>
      </p:sp>
      <p:sp>
        <p:nvSpPr>
          <p:cNvPr id="3" name="Google Shape;3843;p14">
            <a:extLst>
              <a:ext uri="{FF2B5EF4-FFF2-40B4-BE49-F238E27FC236}">
                <a16:creationId xmlns:a16="http://schemas.microsoft.com/office/drawing/2014/main" id="{BFF529DD-5F80-9972-5948-6E96CE83B539}"/>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lgn="just">
              <a:buNone/>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South Africa</a:t>
            </a:r>
            <a:endParaRPr lang="en-NG"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Ranked 69th globally and 2nd in Africa, has the Companies and Intellectual Property Commission (CIPC) and boasts of a well-developed IP regime and IP laws – copyright, trade marks, patents and designs – are considered to be relatively modern and aligned with global best practices.</a:t>
            </a:r>
          </a:p>
          <a:p>
            <a:pPr marL="0" marR="0" indent="0" algn="just">
              <a:spcBef>
                <a:spcPts val="0"/>
              </a:spcBef>
              <a:buNone/>
            </a:pPr>
            <a:endParaRPr lang="en-NG"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country has recorded advancements in the fields of pharmaceuticals, agriculture, and renewable energy</a:t>
            </a:r>
          </a:p>
          <a:p>
            <a:pPr marL="0" marR="0" indent="0" algn="just">
              <a:buNone/>
            </a:pPr>
            <a:endPar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buNone/>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Kenya</a:t>
            </a:r>
          </a:p>
          <a:p>
            <a:pPr marL="0" marR="0" indent="0">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Ranked 96th globally and 3rd in Africa, Kenya has prioritized IP protection as part of its Vision 2030 economic development plan and has done well with its industrial property rights protection. The success of the mobile money platform, </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M-Pesa</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has been globally acknowledged as helped by strong IP protection.</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245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6751-A1C1-BF7E-4BCF-9B53F6965120}"/>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B852645A-6B34-154E-6B21-6E02576E2300}"/>
              </a:ext>
            </a:extLst>
          </p:cNvPr>
          <p:cNvSpPr txBox="1">
            <a:spLocks/>
          </p:cNvSpPr>
          <p:nvPr/>
        </p:nvSpPr>
        <p:spPr>
          <a:xfrm>
            <a:off x="603332" y="245663"/>
            <a:ext cx="8932554"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Lessons from Other African Countries</a:t>
            </a:r>
          </a:p>
        </p:txBody>
      </p:sp>
      <p:sp>
        <p:nvSpPr>
          <p:cNvPr id="3" name="Google Shape;3843;p14">
            <a:extLst>
              <a:ext uri="{FF2B5EF4-FFF2-40B4-BE49-F238E27FC236}">
                <a16:creationId xmlns:a16="http://schemas.microsoft.com/office/drawing/2014/main" id="{0C4BA819-BCE5-AA3D-C024-162AB2CC89AC}"/>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buNone/>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Rwanda</a:t>
            </a:r>
          </a:p>
          <a:p>
            <a:pPr marL="0" marR="0" indent="0" algn="jus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Ranked at </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 </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globally, Rwanda is believed to have demonstrated a focused approach to IP administration and enforcement to yield significant results. </a:t>
            </a:r>
          </a:p>
          <a:p>
            <a:pPr marL="0" marR="0" indent="0" algn="just">
              <a:buNone/>
            </a:pPr>
            <a:endParaRPr lang="en-NG"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indent="0" algn="jus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may not be as high-performing country like Mauritius, South Africa and Kenya, but it has managed to prioritize capacity building, including the training of IP professionals and judges to handle complex IP cases. Rwanda has also made strides in copyright enforcement, supporting the growth of its nascent creative economy.</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buNone/>
            </a:pPr>
            <a:endParaRPr lang="en-NG" sz="2000" dirty="0">
              <a:latin typeface="Calibri" panose="020F0502020204030204" pitchFamily="34" charset="0"/>
              <a:ea typeface="Times New Roman" panose="02020603050405020304" pitchFamily="18" charset="0"/>
              <a:cs typeface="Calibri" panose="020F0502020204030204" pitchFamily="34" charset="0"/>
            </a:endParaRPr>
          </a:p>
          <a:p>
            <a:pPr marL="0" marR="0" indent="0" algn="jus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Nigeria can learn from these countris in prioritising policies, statutes, support for industries and their harnessing of the IP system as well as the availability of effective professional and institutional support system to enforce and help right owners to better use the IP. This will require more strategic approach to the building of institutions and creating the needed awareness IP and its sustainable use.</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buNone/>
            </a:pPr>
            <a:endParaRPr lang="en-NG"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indent="0">
              <a:buNone/>
            </a:pP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270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779A6-2936-5E41-5403-64CE101B4B1A}"/>
            </a:ext>
          </a:extLst>
        </p:cNvPr>
        <p:cNvGrpSpPr/>
        <p:nvPr/>
      </p:nvGrpSpPr>
      <p:grpSpPr>
        <a:xfrm>
          <a:off x="0" y="0"/>
          <a:ext cx="0" cy="0"/>
          <a:chOff x="0" y="0"/>
          <a:chExt cx="0" cy="0"/>
        </a:xfrm>
      </p:grpSpPr>
      <p:pic>
        <p:nvPicPr>
          <p:cNvPr id="4098" name="Picture 2" descr="If I keep on doing what I've always done… – Practical Theology Today">
            <a:extLst>
              <a:ext uri="{FF2B5EF4-FFF2-40B4-BE49-F238E27FC236}">
                <a16:creationId xmlns:a16="http://schemas.microsoft.com/office/drawing/2014/main" id="{3397A7B6-C899-6F36-BFF2-C95E961F5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91" y="1175102"/>
            <a:ext cx="4986755" cy="29920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oing The Same Things Expecting Different Results |">
            <a:extLst>
              <a:ext uri="{FF2B5EF4-FFF2-40B4-BE49-F238E27FC236}">
                <a16:creationId xmlns:a16="http://schemas.microsoft.com/office/drawing/2014/main" id="{DC7898DA-9EEB-A33F-104A-7A569D880A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01" b="15534"/>
          <a:stretch/>
        </p:blipFill>
        <p:spPr bwMode="auto">
          <a:xfrm>
            <a:off x="4953000" y="3117418"/>
            <a:ext cx="4728473" cy="299205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41;p14">
            <a:extLst>
              <a:ext uri="{FF2B5EF4-FFF2-40B4-BE49-F238E27FC236}">
                <a16:creationId xmlns:a16="http://schemas.microsoft.com/office/drawing/2014/main" id="{872569DD-0ADD-71E7-CE77-2E83A57D14CA}"/>
              </a:ext>
            </a:extLst>
          </p:cNvPr>
          <p:cNvSpPr txBox="1">
            <a:spLocks/>
          </p:cNvSpPr>
          <p:nvPr/>
        </p:nvSpPr>
        <p:spPr>
          <a:xfrm>
            <a:off x="603332" y="245663"/>
            <a:ext cx="7324525"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Reflections on Missed Opportunities</a:t>
            </a:r>
          </a:p>
        </p:txBody>
      </p:sp>
    </p:spTree>
    <p:extLst>
      <p:ext uri="{BB962C8B-B14F-4D97-AF65-F5344CB8AC3E}">
        <p14:creationId xmlns:p14="http://schemas.microsoft.com/office/powerpoint/2010/main" val="194898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E9437-B0BD-26F3-F06F-FF11B45B6C7F}"/>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A99EFE02-FE59-AC7F-2954-869A45028778}"/>
              </a:ext>
            </a:extLst>
          </p:cNvPr>
          <p:cNvSpPr txBox="1">
            <a:spLocks/>
          </p:cNvSpPr>
          <p:nvPr/>
        </p:nvSpPr>
        <p:spPr>
          <a:xfrm>
            <a:off x="191911" y="245663"/>
            <a:ext cx="9714089"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000" dirty="0">
                <a:solidFill>
                  <a:schemeClr val="bg1"/>
                </a:solidFill>
                <a:latin typeface="Century Gothic" panose="020B0502020202020204" pitchFamily="34" charset="0"/>
              </a:rPr>
              <a:t>Any Lessons from Our Missed Opportunities?</a:t>
            </a:r>
          </a:p>
        </p:txBody>
      </p:sp>
      <p:sp>
        <p:nvSpPr>
          <p:cNvPr id="3" name="Google Shape;3843;p14">
            <a:extLst>
              <a:ext uri="{FF2B5EF4-FFF2-40B4-BE49-F238E27FC236}">
                <a16:creationId xmlns:a16="http://schemas.microsoft.com/office/drawing/2014/main" id="{D71026AC-9324-1447-1D78-052F7AEE5CF6}"/>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turn of the millennium offered us a chance to recalibrate but we did not!</a:t>
            </a:r>
          </a:p>
          <a:p>
            <a:pPr marL="0" marR="0" indent="0">
              <a:spcBef>
                <a:spcPts val="0"/>
              </a:spcBef>
              <a:buNone/>
            </a:pPr>
            <a:endParaRPr lang="en-NG"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the world prepared for the so-called "millennium bug," Nigeria (like many other countries) may have been more obssessed with the IT infrastructure and failed to invest sufficiently in the broader IP support framework needed to secure the digital and knowledge economy. We built roads but forgot to upgrade the vehicles that would run on them.</a:t>
            </a:r>
          </a:p>
          <a:p>
            <a:pPr marL="0" marR="0" indent="0" algn="just">
              <a:spcBef>
                <a:spcPts val="0"/>
              </a:spcBef>
              <a:buNone/>
            </a:pPr>
            <a:endPar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oversight may have resulted in a system where our creatives and innovators continue to face challenges protecting their work and reaping </a:t>
            </a:r>
            <a:r>
              <a:rPr lang="en-NG"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full benefits of their intellectual investment. That I call </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IP gap </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our creativity and innovation landscape.</a:t>
            </a:r>
          </a:p>
          <a:p>
            <a:pPr marL="0" marR="0" indent="0">
              <a:spcBef>
                <a:spcPts val="0"/>
              </a:spcBef>
              <a:buNone/>
            </a:pPr>
            <a:endParaRPr lang="en-NG" sz="2000" dirty="0">
              <a:latin typeface="Calibri" panose="020F0502020204030204" pitchFamily="34" charset="0"/>
              <a:ea typeface="Times New Roman" panose="02020603050405020304" pitchFamily="18" charset="0"/>
              <a:cs typeface="Calibri" panose="020F0502020204030204" pitchFamily="34" charset="0"/>
            </a:endParaRPr>
          </a:p>
          <a:p>
            <a:pPr marL="0" marR="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Nigeria manageed to overhaul and enact a new Copyright Act in March 2023, the industrial property lane is still begging for renovation, despite the patchwork done with the </a:t>
            </a:r>
            <a:r>
              <a:rPr lang="en-GB" sz="2000" dirty="0">
                <a:effectLst/>
                <a:latin typeface="Calibri" panose="020F0502020204030204" pitchFamily="34" charset="0"/>
                <a:ea typeface="Times New Roman" panose="02020603050405020304" pitchFamily="18" charset="0"/>
                <a:cs typeface="Calibri" panose="020F0502020204030204" pitchFamily="34" charset="0"/>
              </a:rPr>
              <a:t>Business Facilitation (Miscellaneous Provisions) Act, 2022, also signed into law in 2023. Even the Copyright Act is already begging for revision.</a:t>
            </a:r>
          </a:p>
          <a:p>
            <a:pPr marL="0" marR="0" indent="0">
              <a:buNone/>
            </a:pP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2611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088B1-FA99-BAC1-E484-695848A3EB38}"/>
            </a:ext>
          </a:extLst>
        </p:cNvPr>
        <p:cNvGrpSpPr/>
        <p:nvPr/>
      </p:nvGrpSpPr>
      <p:grpSpPr>
        <a:xfrm>
          <a:off x="0" y="0"/>
          <a:ext cx="0" cy="0"/>
          <a:chOff x="0" y="0"/>
          <a:chExt cx="0" cy="0"/>
        </a:xfrm>
      </p:grpSpPr>
      <p:sp>
        <p:nvSpPr>
          <p:cNvPr id="3" name="Google Shape;3843;p14">
            <a:extLst>
              <a:ext uri="{FF2B5EF4-FFF2-40B4-BE49-F238E27FC236}">
                <a16:creationId xmlns:a16="http://schemas.microsoft.com/office/drawing/2014/main" id="{2C4B4A1B-7A4A-CE3C-9447-31B5ECBDF250}"/>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economic benefits of a strong IP framework are clear. Nations that prioritize IP report higher contributions from their creative and industrial sectors to GDP. For instance:</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493713" marR="0" lvl="0" indent="-303213">
              <a:spcBef>
                <a:spcPts val="600"/>
              </a:spcBef>
              <a:buClr>
                <a:schemeClr val="tx1"/>
              </a:buClr>
              <a:buSzPct val="150000"/>
              <a:buFont typeface="Courier New" panose="02070309020205020404" pitchFamily="49" charset="0"/>
              <a:buChar char="o"/>
              <a:tabLst>
                <a:tab pos="457200" algn="l"/>
              </a:tabLst>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South Korea</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Japan</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have built entire industries — like semiconductors and automotive manufacturing — on robust IP foundations.</a:t>
            </a:r>
            <a:endParaRPr lang="en-NG"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93713" marR="0" lvl="0" indent="-303213">
              <a:spcBef>
                <a:spcPts val="600"/>
              </a:spcBef>
              <a:buClr>
                <a:schemeClr val="tx1"/>
              </a:buClr>
              <a:buSzPct val="150000"/>
              <a:buFont typeface="Courier New" panose="02070309020205020404" pitchFamily="49" charset="0"/>
              <a:buChar char="o"/>
              <a:tabLst>
                <a:tab pos="457200" algn="l"/>
              </a:tabLst>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United States</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sees over </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trillion annually</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economic output from IP-intensive industries, accounting for nearly </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 of its GDP</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NG"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93713" marR="0" indent="-303213">
              <a:spcBef>
                <a:spcPts val="600"/>
              </a:spcBef>
              <a:buClr>
                <a:schemeClr val="tx1"/>
              </a:buClr>
              <a:buSzPct val="150000"/>
              <a:buFont typeface="Courier New" panose="02070309020205020404" pitchFamily="49" charset="0"/>
              <a:buChar char="o"/>
              <a:tabLst>
                <a:tab pos="457200" algn="l"/>
              </a:tabLst>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Nigeria, a recalibrated IP system could:</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808038" lvl="1" indent="-303213">
              <a:spcBef>
                <a:spcPts val="300"/>
              </a:spcBef>
              <a:buClr>
                <a:schemeClr val="tx1"/>
              </a:buClr>
              <a:buSzPct val="100000"/>
              <a:buFont typeface="Courier New" panose="02070309020205020404" pitchFamily="49" charset="0"/>
              <a:buChar char="o"/>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Increase national patent filings, currently at </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410</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 fostering innovation in universities and research institutions​.</a:t>
            </a:r>
          </a:p>
          <a:p>
            <a:pPr marL="808038" lvl="1" indent="-303213">
              <a:spcBef>
                <a:spcPts val="300"/>
              </a:spcBef>
              <a:buClr>
                <a:schemeClr val="tx1"/>
              </a:buClr>
              <a:buSzPct val="100000"/>
              <a:buFont typeface="Courier New" panose="02070309020205020404" pitchFamily="49" charset="0"/>
              <a:buChar char="o"/>
            </a:pPr>
            <a:r>
              <a:rPr lang="en-NG"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trade mark filings by appropriate administrative initive.</a:t>
            </a:r>
          </a:p>
          <a:p>
            <a:pPr marL="808038" lvl="1" indent="-303213">
              <a:spcBef>
                <a:spcPts val="300"/>
              </a:spcBef>
              <a:buClr>
                <a:schemeClr val="tx1"/>
              </a:buClr>
              <a:buSzPct val="100000"/>
              <a:buFont typeface="Courier New" panose="02070309020205020404" pitchFamily="49" charset="0"/>
              <a:buChar char="o"/>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NG"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ncouraging.</a:t>
            </a:r>
          </a:p>
          <a:p>
            <a:pPr marL="493713" lvl="0" indent="-303213">
              <a:spcBef>
                <a:spcPts val="600"/>
              </a:spcBef>
              <a:buClr>
                <a:schemeClr val="tx1"/>
              </a:buClr>
              <a:buSzPct val="150000"/>
              <a:buFont typeface="Courier New" panose="02070309020205020404" pitchFamily="49" charset="0"/>
              <a:buChar char="o"/>
              <a:tabLst>
                <a:tab pos="457200" algn="l"/>
              </a:tabLst>
            </a:pPr>
            <a:r>
              <a:rPr lang="en-NG" sz="2000" dirty="0">
                <a:solidFill>
                  <a:srgbClr val="000000"/>
                </a:solidFill>
                <a:latin typeface="Calibri" panose="020F0502020204030204" pitchFamily="34" charset="0"/>
                <a:cs typeface="Calibri" panose="020F0502020204030204" pitchFamily="34" charset="0"/>
              </a:rPr>
              <a:t>Reduce losses from piracy and poor right management, which currently deprives our music and film industries of millions of dollars annually.</a:t>
            </a:r>
          </a:p>
          <a:p>
            <a:pPr marL="493713" indent="-303213">
              <a:spcBef>
                <a:spcPts val="600"/>
              </a:spcBef>
              <a:buClr>
                <a:schemeClr val="tx1"/>
              </a:buClr>
              <a:buSzPct val="150000"/>
              <a:buFont typeface="Courier New" panose="02070309020205020404" pitchFamily="49" charset="0"/>
              <a:buChar char="o"/>
              <a:tabLst>
                <a:tab pos="457200" algn="l"/>
              </a:tabLst>
            </a:pPr>
            <a:r>
              <a:rPr lang="en-NG" sz="2000" dirty="0">
                <a:solidFill>
                  <a:srgbClr val="000000"/>
                </a:solidFill>
                <a:latin typeface="Calibri" panose="020F0502020204030204" pitchFamily="34" charset="0"/>
                <a:cs typeface="Calibri" panose="020F0502020204030204" pitchFamily="34" charset="0"/>
              </a:rPr>
              <a:t>Attract foreign direct investment by signaling that Nigeria is a safe and lucrative place to innovate and create.</a:t>
            </a:r>
          </a:p>
          <a:p>
            <a:pPr marL="673100" lvl="0" indent="-303213">
              <a:spcBef>
                <a:spcPts val="600"/>
              </a:spcBef>
              <a:buClr>
                <a:schemeClr val="tx1"/>
              </a:buClr>
              <a:buSzPct val="150000"/>
              <a:buFont typeface="Courier New" panose="02070309020205020404" pitchFamily="49" charset="0"/>
              <a:buChar char="o"/>
              <a:tabLst>
                <a:tab pos="457200" algn="l"/>
              </a:tabLst>
            </a:pPr>
            <a:endParaRPr lang="en-NG" sz="2000" dirty="0">
              <a:solidFill>
                <a:srgbClr val="000000"/>
              </a:solidFill>
              <a:latin typeface="Calibri" panose="020F0502020204030204" pitchFamily="34" charset="0"/>
              <a:cs typeface="Calibri" panose="020F0502020204030204" pitchFamily="34" charset="0"/>
            </a:endParaRPr>
          </a:p>
        </p:txBody>
      </p:sp>
      <p:sp>
        <p:nvSpPr>
          <p:cNvPr id="4" name="Google Shape;3841;p14">
            <a:extLst>
              <a:ext uri="{FF2B5EF4-FFF2-40B4-BE49-F238E27FC236}">
                <a16:creationId xmlns:a16="http://schemas.microsoft.com/office/drawing/2014/main" id="{81BC9811-FB8A-9AD3-BDA6-620C148DE712}"/>
              </a:ext>
            </a:extLst>
          </p:cNvPr>
          <p:cNvSpPr txBox="1">
            <a:spLocks/>
          </p:cNvSpPr>
          <p:nvPr/>
        </p:nvSpPr>
        <p:spPr>
          <a:xfrm>
            <a:off x="191911" y="245663"/>
            <a:ext cx="9714089"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000" dirty="0">
                <a:solidFill>
                  <a:schemeClr val="bg1"/>
                </a:solidFill>
                <a:latin typeface="Century Gothic" panose="020B0502020202020204" pitchFamily="34" charset="0"/>
              </a:rPr>
              <a:t>The Economic Case for IP Reform</a:t>
            </a:r>
          </a:p>
        </p:txBody>
      </p:sp>
    </p:spTree>
    <p:extLst>
      <p:ext uri="{BB962C8B-B14F-4D97-AF65-F5344CB8AC3E}">
        <p14:creationId xmlns:p14="http://schemas.microsoft.com/office/powerpoint/2010/main" val="4084501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88B4-28E7-71A4-E8BF-153F82D2B82A}"/>
            </a:ext>
          </a:extLst>
        </p:cNvPr>
        <p:cNvGrpSpPr/>
        <p:nvPr/>
      </p:nvGrpSpPr>
      <p:grpSpPr>
        <a:xfrm>
          <a:off x="0" y="0"/>
          <a:ext cx="0" cy="0"/>
          <a:chOff x="0" y="0"/>
          <a:chExt cx="0" cy="0"/>
        </a:xfrm>
      </p:grpSpPr>
      <p:sp>
        <p:nvSpPr>
          <p:cNvPr id="3" name="Google Shape;3843;p14">
            <a:extLst>
              <a:ext uri="{FF2B5EF4-FFF2-40B4-BE49-F238E27FC236}">
                <a16:creationId xmlns:a16="http://schemas.microsoft.com/office/drawing/2014/main" id="{9881B693-6135-FD54-6FBB-722B70E73E55}"/>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Nigeria, the creative sector – led by Nollywood and Afrobeat – already contributes an estimated $7 billion annually to the country’s GDP.</a:t>
            </a:r>
          </a:p>
          <a:p>
            <a:pPr marL="0" marR="0" indent="0" algn="just">
              <a:spcBef>
                <a:spcPts val="0"/>
              </a:spcBef>
              <a:buNone/>
            </a:pPr>
            <a:endPar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Yet, inadequate IP protections means that much of this potential remains untapped, with creators losing revenue to piracy, weak enforcement mechanisms​, inadequate professional support, including a hugely illformed Bar and Bench, lack of sustained political will and a responsive legislative backing.</a:t>
            </a:r>
          </a:p>
          <a:p>
            <a:pPr marL="0" marR="0" indent="0">
              <a:spcBef>
                <a:spcPts val="0"/>
              </a:spcBef>
              <a:buNone/>
            </a:pPr>
            <a:endPar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robust IP framework is more than simply protecting rights. It would unlock economic growth across multiple sectors. A strong patent system, for example, would encourage innovation by universities, research institutions, and startups, leading to new technologies and industries.</a:t>
            </a:r>
          </a:p>
          <a:p>
            <a:pPr marL="0" marR="0" indent="0">
              <a:spcBef>
                <a:spcPts val="0"/>
              </a:spcBef>
              <a:buNone/>
            </a:pPr>
            <a:endPar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would also attract foreign direct investment, as investors prioritize countries with clear and enforceable IP laws.</a:t>
            </a:r>
            <a:endParaRPr lang="en-NG" sz="2000" dirty="0">
              <a:solidFill>
                <a:srgbClr val="000000"/>
              </a:solidFill>
              <a:latin typeface="Calibri" panose="020F0502020204030204" pitchFamily="34" charset="0"/>
              <a:cs typeface="Calibri" panose="020F0502020204030204" pitchFamily="34" charset="0"/>
            </a:endParaRPr>
          </a:p>
        </p:txBody>
      </p:sp>
      <p:sp>
        <p:nvSpPr>
          <p:cNvPr id="4" name="Google Shape;3841;p14">
            <a:extLst>
              <a:ext uri="{FF2B5EF4-FFF2-40B4-BE49-F238E27FC236}">
                <a16:creationId xmlns:a16="http://schemas.microsoft.com/office/drawing/2014/main" id="{25A9FA91-F25F-1C4C-E1DD-AE71E2913977}"/>
              </a:ext>
            </a:extLst>
          </p:cNvPr>
          <p:cNvSpPr txBox="1">
            <a:spLocks/>
          </p:cNvSpPr>
          <p:nvPr/>
        </p:nvSpPr>
        <p:spPr>
          <a:xfrm>
            <a:off x="191911" y="245663"/>
            <a:ext cx="9714089"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000" dirty="0">
                <a:solidFill>
                  <a:schemeClr val="bg1"/>
                </a:solidFill>
                <a:latin typeface="Century Gothic" panose="020B0502020202020204" pitchFamily="34" charset="0"/>
              </a:rPr>
              <a:t>The Economic Case for IP Reform</a:t>
            </a:r>
          </a:p>
        </p:txBody>
      </p:sp>
    </p:spTree>
    <p:extLst>
      <p:ext uri="{BB962C8B-B14F-4D97-AF65-F5344CB8AC3E}">
        <p14:creationId xmlns:p14="http://schemas.microsoft.com/office/powerpoint/2010/main" val="225157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4C647-3ED9-F774-4016-01D04BF44F2E}"/>
            </a:ext>
          </a:extLst>
        </p:cNvPr>
        <p:cNvGrpSpPr/>
        <p:nvPr/>
      </p:nvGrpSpPr>
      <p:grpSpPr>
        <a:xfrm>
          <a:off x="0" y="0"/>
          <a:ext cx="0" cy="0"/>
          <a:chOff x="0" y="0"/>
          <a:chExt cx="0" cy="0"/>
        </a:xfrm>
      </p:grpSpPr>
      <p:sp>
        <p:nvSpPr>
          <p:cNvPr id="3" name="Google Shape;3843;p14">
            <a:extLst>
              <a:ext uri="{FF2B5EF4-FFF2-40B4-BE49-F238E27FC236}">
                <a16:creationId xmlns:a16="http://schemas.microsoft.com/office/drawing/2014/main" id="{F31958C8-35EB-F81A-B956-F82465A657E0}"/>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 the support of WIPO, Nigeria has developed an IP Policy and Strategy document which is awaiting adoption by the Federal Executive Council.</a:t>
            </a:r>
          </a:p>
          <a:p>
            <a:pPr marL="0" marR="0" indent="0">
              <a:spcBef>
                <a:spcPts val="0"/>
              </a:spcBef>
              <a:buNone/>
            </a:pPr>
            <a:endPar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is not to say that the Policy would necessarily bring about the needed change. But it would at least provide the roadmap.</a:t>
            </a:r>
          </a:p>
          <a:p>
            <a:pPr marL="0" marR="0" indent="0">
              <a:spcBef>
                <a:spcPts val="0"/>
              </a:spcBef>
              <a:buNone/>
            </a:pPr>
            <a:endParaRPr lang="en-NG"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Each role player and stakeholder must be awake and true to their responsibilites under the Policy and follow through on the strategy to achieve the objectives.</a:t>
            </a:r>
          </a:p>
          <a:p>
            <a:pPr marL="0" marR="0" indent="0">
              <a:spcBef>
                <a:spcPts val="0"/>
              </a:spcBef>
              <a:buNone/>
            </a:pPr>
            <a:endPar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buNone/>
            </a:pPr>
            <a:endPar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Google Shape;3841;p14">
            <a:extLst>
              <a:ext uri="{FF2B5EF4-FFF2-40B4-BE49-F238E27FC236}">
                <a16:creationId xmlns:a16="http://schemas.microsoft.com/office/drawing/2014/main" id="{4150E8CC-56F9-64A5-6045-AF9BC9BD4D6E}"/>
              </a:ext>
            </a:extLst>
          </p:cNvPr>
          <p:cNvSpPr txBox="1">
            <a:spLocks/>
          </p:cNvSpPr>
          <p:nvPr/>
        </p:nvSpPr>
        <p:spPr>
          <a:xfrm>
            <a:off x="191911" y="245663"/>
            <a:ext cx="9714089"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000" dirty="0">
                <a:solidFill>
                  <a:schemeClr val="bg1"/>
                </a:solidFill>
                <a:latin typeface="Century Gothic" panose="020B0502020202020204" pitchFamily="34" charset="0"/>
              </a:rPr>
              <a:t>The Economic Case for IP Reform</a:t>
            </a:r>
          </a:p>
        </p:txBody>
      </p:sp>
    </p:spTree>
    <p:extLst>
      <p:ext uri="{BB962C8B-B14F-4D97-AF65-F5344CB8AC3E}">
        <p14:creationId xmlns:p14="http://schemas.microsoft.com/office/powerpoint/2010/main" val="2808553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F59B2-09FF-BD8E-638C-C43A76A5ABC4}"/>
            </a:ext>
          </a:extLst>
        </p:cNvPr>
        <p:cNvGrpSpPr/>
        <p:nvPr/>
      </p:nvGrpSpPr>
      <p:grpSpPr>
        <a:xfrm>
          <a:off x="0" y="0"/>
          <a:ext cx="0" cy="0"/>
          <a:chOff x="0" y="0"/>
          <a:chExt cx="0" cy="0"/>
        </a:xfrm>
      </p:grpSpPr>
      <p:pic>
        <p:nvPicPr>
          <p:cNvPr id="1028" name="Picture 4" descr="Unleashing Your Creativity with Inkflow AI: The Ultimate AI Book Generator  » AI-Q">
            <a:extLst>
              <a:ext uri="{FF2B5EF4-FFF2-40B4-BE49-F238E27FC236}">
                <a16:creationId xmlns:a16="http://schemas.microsoft.com/office/drawing/2014/main" id="{E665ABB6-D665-0DC6-8561-4D33CE819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31" y="1162461"/>
            <a:ext cx="7234054" cy="48227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46F369-1628-B954-1C4F-930ADFF08F30}"/>
              </a:ext>
            </a:extLst>
          </p:cNvPr>
          <p:cNvSpPr txBox="1"/>
          <p:nvPr/>
        </p:nvSpPr>
        <p:spPr>
          <a:xfrm>
            <a:off x="8170223" y="1162461"/>
            <a:ext cx="677108" cy="4822702"/>
          </a:xfrm>
          <a:prstGeom prst="rect">
            <a:avLst/>
          </a:prstGeom>
          <a:noFill/>
        </p:spPr>
        <p:txBody>
          <a:bodyPr vert="vert270" wrap="square" rtlCol="0">
            <a:spAutoFit/>
          </a:bodyPr>
          <a:lstStyle/>
          <a:p>
            <a:pPr algn="ctr"/>
            <a:r>
              <a:rPr lang="en-NG" sz="3200" dirty="0">
                <a:solidFill>
                  <a:srgbClr val="9D0000"/>
                </a:solidFill>
              </a:rPr>
              <a:t>TOMORROW   IS   HERE!!</a:t>
            </a:r>
          </a:p>
        </p:txBody>
      </p:sp>
      <p:sp>
        <p:nvSpPr>
          <p:cNvPr id="3" name="Google Shape;3841;p14">
            <a:extLst>
              <a:ext uri="{FF2B5EF4-FFF2-40B4-BE49-F238E27FC236}">
                <a16:creationId xmlns:a16="http://schemas.microsoft.com/office/drawing/2014/main" id="{A614B801-3862-4192-C50A-524680682FD8}"/>
              </a:ext>
            </a:extLst>
          </p:cNvPr>
          <p:cNvSpPr txBox="1">
            <a:spLocks/>
          </p:cNvSpPr>
          <p:nvPr/>
        </p:nvSpPr>
        <p:spPr>
          <a:xfrm>
            <a:off x="603332" y="245663"/>
            <a:ext cx="7324525"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Call to Action in the 21</a:t>
            </a:r>
            <a:r>
              <a:rPr lang="en-US" sz="3200" baseline="30000" dirty="0">
                <a:solidFill>
                  <a:schemeClr val="bg1"/>
                </a:solidFill>
                <a:latin typeface="Century Gothic" panose="020B0502020202020204" pitchFamily="34" charset="0"/>
              </a:rPr>
              <a:t>st</a:t>
            </a:r>
            <a:r>
              <a:rPr lang="en-US" sz="3200" dirty="0">
                <a:solidFill>
                  <a:schemeClr val="bg1"/>
                </a:solidFill>
                <a:latin typeface="Century Gothic" panose="020B0502020202020204" pitchFamily="34" charset="0"/>
              </a:rPr>
              <a:t> Century</a:t>
            </a:r>
          </a:p>
        </p:txBody>
      </p:sp>
    </p:spTree>
    <p:extLst>
      <p:ext uri="{BB962C8B-B14F-4D97-AF65-F5344CB8AC3E}">
        <p14:creationId xmlns:p14="http://schemas.microsoft.com/office/powerpoint/2010/main" val="2308519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300E0-C5F9-D6CC-2D54-64B640558EE4}"/>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15909089-1F01-2EA4-8D28-8A97962C92E4}"/>
              </a:ext>
            </a:extLst>
          </p:cNvPr>
          <p:cNvSpPr txBox="1">
            <a:spLocks/>
          </p:cNvSpPr>
          <p:nvPr/>
        </p:nvSpPr>
        <p:spPr>
          <a:xfrm>
            <a:off x="603332" y="245663"/>
            <a:ext cx="8932554"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Imperatives for Nigeria and the Bar</a:t>
            </a:r>
          </a:p>
        </p:txBody>
      </p:sp>
      <p:sp>
        <p:nvSpPr>
          <p:cNvPr id="3" name="Google Shape;3843;p14">
            <a:extLst>
              <a:ext uri="{FF2B5EF4-FFF2-40B4-BE49-F238E27FC236}">
                <a16:creationId xmlns:a16="http://schemas.microsoft.com/office/drawing/2014/main" id="{ACF5E97D-BFA1-277F-0B38-63A51AEE3131}"/>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lgn="just">
              <a:buSzPct val="120000"/>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African countries leveraging IP as a tool for economic growth share common strategies:</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R="0" lvl="0" algn="just">
              <a:buSzPct val="120000"/>
              <a:buFont typeface="Courier New" panose="02070309020205020404" pitchFamily="49" charset="0"/>
              <a:buChar char="o"/>
              <a:tabLst>
                <a:tab pos="457200" algn="l"/>
              </a:tabLst>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Modernizing Legal Frameworks</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Countries like Mauritius and South Africa have ensured their IP laws are aligned with international treaties, which simplifies cross-border commerce and attracts investment. Nigeria should set a mark to overhaul and modernize its entire IP system by end of 2025. This should include operationalising all relevant treaties and finding appropriate responses to regional and subregional initiatives.</a:t>
            </a:r>
          </a:p>
          <a:p>
            <a:pPr marR="0" lvl="0" algn="just">
              <a:spcBef>
                <a:spcPts val="0"/>
              </a:spcBef>
              <a:buSzPct val="120000"/>
              <a:buFont typeface="Courier New" panose="02070309020205020404" pitchFamily="49" charset="0"/>
              <a:buChar char="o"/>
              <a:tabLst>
                <a:tab pos="457200" algn="l"/>
              </a:tabLst>
            </a:pPr>
            <a:endPar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gn="just">
              <a:buSzPct val="120000"/>
              <a:buFont typeface="Courier New" panose="02070309020205020404" pitchFamily="49" charset="0"/>
              <a:buChar char="o"/>
              <a:tabLst>
                <a:tab pos="457200" algn="l"/>
              </a:tabLst>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Infrastructure Investment</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Just as we need physical highways for commerce, we need the institutional “highways” for intellectual property. These include streamlined patent offices, digital rights management systems, and accessible IP databases.</a:t>
            </a:r>
          </a:p>
          <a:p>
            <a:pPr marR="0" lvl="0" algn="just">
              <a:spcBef>
                <a:spcPts val="0"/>
              </a:spcBef>
              <a:buSzPct val="120000"/>
              <a:buFont typeface="Courier New" panose="02070309020205020404" pitchFamily="49" charset="0"/>
              <a:buChar char="o"/>
              <a:tabLst>
                <a:tab pos="457200" algn="l"/>
              </a:tabLst>
            </a:pPr>
            <a:endPar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gn="just">
              <a:buSzPct val="120000"/>
              <a:buFont typeface="Courier New" panose="02070309020205020404" pitchFamily="49" charset="0"/>
              <a:buChar char="o"/>
              <a:tabLst>
                <a:tab pos="457200" algn="l"/>
              </a:tabLst>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Institutional Strengthening</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Kenya and Rwanda demonstrate the importance of strong, well-funded IP agencies. Nigeria’s IP institutions, such as the Nigerian Copyright Commission, must be empowered with resources and training to better enforce rights.</a:t>
            </a:r>
            <a:endParaRPr lang="en-NG"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lvl="0" algn="just">
              <a:buSzPct val="120000"/>
              <a:buFont typeface="Courier New" panose="02070309020205020404" pitchFamily="49" charset="0"/>
              <a:buChar char="o"/>
              <a:tabLst>
                <a:tab pos="457200" algn="l"/>
              </a:tabLst>
            </a:pPr>
            <a:endPar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a:buSzPct val="120000"/>
              <a:buNone/>
              <a:tabLst>
                <a:tab pos="457200" algn="l"/>
              </a:tabLst>
            </a:pPr>
            <a:endParaRPr lang="en-NG"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187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D26D6-4955-70F6-CC0E-FEE3CC67C972}"/>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75FDAABA-C94B-F2FF-1BBB-607CDBDB4C03}"/>
              </a:ext>
            </a:extLst>
          </p:cNvPr>
          <p:cNvSpPr txBox="1">
            <a:spLocks/>
          </p:cNvSpPr>
          <p:nvPr/>
        </p:nvSpPr>
        <p:spPr>
          <a:xfrm>
            <a:off x="603332" y="245663"/>
            <a:ext cx="8932554"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i="1" dirty="0">
                <a:solidFill>
                  <a:schemeClr val="bg1"/>
                </a:solidFill>
                <a:latin typeface="Century Gothic" panose="020B0502020202020204" pitchFamily="34" charset="0"/>
              </a:rPr>
              <a:t>IBADAN: HOME OF THE (REAL) NBA</a:t>
            </a:r>
          </a:p>
        </p:txBody>
      </p:sp>
      <p:sp>
        <p:nvSpPr>
          <p:cNvPr id="3" name="Google Shape;3843;p14">
            <a:extLst>
              <a:ext uri="{FF2B5EF4-FFF2-40B4-BE49-F238E27FC236}">
                <a16:creationId xmlns:a16="http://schemas.microsoft.com/office/drawing/2014/main" id="{4CA56160-0F65-CAF6-BED1-0434658F8568}"/>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n-US" sz="2000" dirty="0">
                <a:effectLst/>
                <a:latin typeface="Calibri" panose="020F0502020204030204" pitchFamily="34" charset="0"/>
                <a:ea typeface="Calibri" panose="020F0502020204030204" pitchFamily="34" charset="0"/>
                <a:cs typeface="Calibri Light" panose="020F0302020204030204" pitchFamily="34" charset="0"/>
              </a:rPr>
              <a:t>I am particularly delighted to speak at the Platinum Jubilee of the Ibadan Branch of the Nigerian Bar Association – the Premier Bar, </a:t>
            </a:r>
            <a:r>
              <a:rPr lang="en-US" sz="2000" dirty="0">
                <a:latin typeface="Calibri" panose="020F0502020204030204" pitchFamily="34" charset="0"/>
                <a:ea typeface="Calibri" panose="020F0502020204030204" pitchFamily="34" charset="0"/>
                <a:cs typeface="Calibri Light" panose="020F0302020204030204" pitchFamily="34" charset="0"/>
              </a:rPr>
              <a:t>having </a:t>
            </a:r>
            <a:r>
              <a:rPr lang="en-US" sz="2000" dirty="0">
                <a:effectLst/>
                <a:latin typeface="Calibri" panose="020F0502020204030204" pitchFamily="34" charset="0"/>
                <a:ea typeface="Calibri" panose="020F0502020204030204" pitchFamily="34" charset="0"/>
                <a:cs typeface="Calibri Light" panose="020F0302020204030204" pitchFamily="34" charset="0"/>
              </a:rPr>
              <a:t>spent my most active years as a teenager and young adult here.</a:t>
            </a:r>
          </a:p>
          <a:p>
            <a:pPr marL="0" indent="0" algn="just">
              <a:buNone/>
            </a:pPr>
            <a:endParaRPr lang="en-US" sz="2000" dirty="0">
              <a:effectLst/>
              <a:latin typeface="Calibri" panose="020F0502020204030204" pitchFamily="34" charset="0"/>
              <a:ea typeface="Calibri" panose="020F0502020204030204" pitchFamily="34" charset="0"/>
              <a:cs typeface="Calibri Light" panose="020F0302020204030204" pitchFamily="34" charset="0"/>
            </a:endParaRPr>
          </a:p>
          <a:p>
            <a:pPr marL="0" indent="0" algn="just">
              <a:buNone/>
            </a:pPr>
            <a:r>
              <a:rPr lang="en-US" sz="2000" dirty="0">
                <a:effectLst/>
                <a:latin typeface="Calibri" panose="020F0502020204030204" pitchFamily="34" charset="0"/>
                <a:ea typeface="Calibri" panose="020F0502020204030204" pitchFamily="34" charset="0"/>
                <a:cs typeface="Calibri Light" panose="020F0302020204030204" pitchFamily="34" charset="0"/>
              </a:rPr>
              <a:t>My special interest </a:t>
            </a:r>
            <a:r>
              <a:rPr lang="en-US" sz="2000" dirty="0">
                <a:latin typeface="Calibri" panose="020F0502020204030204" pitchFamily="34" charset="0"/>
                <a:ea typeface="Calibri" panose="020F0502020204030204" pitchFamily="34" charset="0"/>
                <a:cs typeface="Calibri Light" panose="020F0302020204030204" pitchFamily="34" charset="0"/>
              </a:rPr>
              <a:t>came while I was revising the last edition of </a:t>
            </a:r>
            <a:r>
              <a:rPr lang="en-US" sz="2000" dirty="0">
                <a:effectLst/>
                <a:latin typeface="Calibri" panose="020F0502020204030204" pitchFamily="34" charset="0"/>
                <a:ea typeface="Calibri" panose="020F0502020204030204" pitchFamily="34" charset="0"/>
                <a:cs typeface="Calibri Light" panose="020F0302020204030204" pitchFamily="34" charset="0"/>
              </a:rPr>
              <a:t>my </a:t>
            </a:r>
            <a:r>
              <a:rPr lang="en-US" sz="2000" b="1" dirty="0">
                <a:effectLst/>
                <a:latin typeface="Calibri" panose="020F0502020204030204" pitchFamily="34" charset="0"/>
                <a:ea typeface="Calibri" panose="020F0502020204030204" pitchFamily="34" charset="0"/>
                <a:cs typeface="Calibri Light" panose="020F0302020204030204" pitchFamily="34" charset="0"/>
              </a:rPr>
              <a:t>Introduction to Nigerian Legal System</a:t>
            </a:r>
            <a:r>
              <a:rPr lang="en-US" sz="2000" dirty="0">
                <a:effectLst/>
                <a:latin typeface="Calibri" panose="020F0502020204030204" pitchFamily="34" charset="0"/>
                <a:ea typeface="Calibri" panose="020F0502020204030204" pitchFamily="34" charset="0"/>
                <a:cs typeface="Calibri Light" panose="020F0302020204030204" pitchFamily="34" charset="0"/>
              </a:rPr>
              <a:t>, and I came across the historical account of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David Olayinka Ajayi </a:t>
            </a:r>
            <a:r>
              <a:rPr lang="en-US" sz="2000" dirty="0">
                <a:effectLst/>
                <a:latin typeface="Calibri" panose="020F0502020204030204" pitchFamily="34" charset="0"/>
                <a:ea typeface="Times New Roman" panose="02020603050405020304" pitchFamily="18" charset="0"/>
                <a:cs typeface="Calibri" panose="020F0502020204030204" pitchFamily="34" charset="0"/>
              </a:rPr>
              <a:t>in his paper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“Ibadan and the Beginning of the Nigerian Bar Association”. </a:t>
            </a:r>
          </a:p>
          <a:p>
            <a:pPr marL="0" indent="0" algn="just">
              <a:buNone/>
            </a:pPr>
            <a:endParaRPr lang="en-US" sz="2000" b="1" dirty="0">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en-US" sz="2000" dirty="0">
                <a:effectLst/>
                <a:latin typeface="Calibri" panose="020F0502020204030204" pitchFamily="34" charset="0"/>
                <a:ea typeface="Times New Roman" panose="02020603050405020304" pitchFamily="18" charset="0"/>
                <a:cs typeface="Calibri" panose="020F0502020204030204" pitchFamily="34" charset="0"/>
              </a:rPr>
              <a:t>I got to know that the it was here in Ibadan that what is today the Nigerian Bar Association as an independent body of lawyers led by an elected President and </a:t>
            </a:r>
            <a:r>
              <a:rPr lang="en-US" sz="2000" dirty="0">
                <a:latin typeface="Calibri" panose="020F0502020204030204" pitchFamily="34" charset="0"/>
                <a:ea typeface="Times New Roman" panose="02020603050405020304" pitchFamily="18" charset="0"/>
                <a:cs typeface="Calibri" panose="020F0502020204030204" pitchFamily="34" charset="0"/>
              </a:rPr>
              <a:t>not tied to the apron strings of government as conceived under the </a:t>
            </a:r>
            <a:r>
              <a:rPr lang="en-GB" sz="2000" dirty="0">
                <a:effectLst/>
                <a:latin typeface="Calibri" panose="020F0502020204030204" pitchFamily="34" charset="0"/>
                <a:ea typeface="Times New Roman" panose="02020603050405020304" pitchFamily="18" charset="0"/>
                <a:cs typeface="Calibri" panose="020F0502020204030204" pitchFamily="34" charset="0"/>
              </a:rPr>
              <a:t>Legal Practitioners Ordinance (No. 57) of 1933 under which the Attorney-General was President and the most senior lawyer on the roll was Chairman.</a:t>
            </a:r>
          </a:p>
        </p:txBody>
      </p:sp>
    </p:spTree>
    <p:extLst>
      <p:ext uri="{BB962C8B-B14F-4D97-AF65-F5344CB8AC3E}">
        <p14:creationId xmlns:p14="http://schemas.microsoft.com/office/powerpoint/2010/main" val="208279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4D77-1582-3EA8-F451-EBD981A6E712}"/>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84B64144-3A50-8E5D-B051-5DBC14D3901D}"/>
              </a:ext>
            </a:extLst>
          </p:cNvPr>
          <p:cNvSpPr txBox="1">
            <a:spLocks/>
          </p:cNvSpPr>
          <p:nvPr/>
        </p:nvSpPr>
        <p:spPr>
          <a:xfrm>
            <a:off x="603332" y="245663"/>
            <a:ext cx="8932554"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Imperatives for Nigeria and the Bar</a:t>
            </a:r>
          </a:p>
        </p:txBody>
      </p:sp>
      <p:sp>
        <p:nvSpPr>
          <p:cNvPr id="3" name="Google Shape;3843;p14">
            <a:extLst>
              <a:ext uri="{FF2B5EF4-FFF2-40B4-BE49-F238E27FC236}">
                <a16:creationId xmlns:a16="http://schemas.microsoft.com/office/drawing/2014/main" id="{6E2355CB-DFDD-DCEC-EF9E-64DDE15D0A50}"/>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R="0" lvl="0" algn="just">
              <a:buSzPct val="120000"/>
              <a:buFont typeface="Courier New" panose="02070309020205020404" pitchFamily="49" charset="0"/>
              <a:buChar char="o"/>
              <a:tabLst>
                <a:tab pos="457200" algn="l"/>
              </a:tabLst>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Fostering Innovation Ecosystems</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Countries like Kenya have created ecosystems that support innovation through public-private partnerships, targeted funding, and incubation hubs. Nigeria can replicate this to support its growing tech and creative industries.</a:t>
            </a:r>
            <a:endParaRPr lang="en-NG"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lvl="0" algn="just">
              <a:buSzPct val="120000"/>
              <a:buFont typeface="Courier New" panose="02070309020205020404" pitchFamily="49" charset="0"/>
              <a:buChar char="o"/>
              <a:tabLst>
                <a:tab pos="457200" algn="l"/>
              </a:tabLst>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Capacity Building</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 illustrated by the Rwandan experience, Nigeria should focus more on training legal professionals is a key lesson for Nigeria. A well-trained staff of regulatory agencies, IP Bar and Bench are critical to resolving disputes and ensuring confidence in the IP system. Without capable personnel, even the best policies and strategies will fail.</a:t>
            </a:r>
          </a:p>
          <a:p>
            <a:pPr marR="0" lvl="0" algn="just">
              <a:buSzPct val="120000"/>
              <a:buFont typeface="Courier New" panose="02070309020205020404" pitchFamily="49" charset="0"/>
              <a:buChar char="o"/>
              <a:tabLst>
                <a:tab pos="457200" algn="l"/>
              </a:tabLst>
            </a:pPr>
            <a:r>
              <a:rPr lang="en-NG"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ublic-Private Partnerships</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Collaboration between government, academia, and industry can fast-track innovation. Incentives for R&amp;D, grants for startups, and support for university-industry linkages are proven strategies that we must adopt.</a:t>
            </a:r>
          </a:p>
          <a:p>
            <a:pPr marR="0" lvl="0" algn="just">
              <a:buSzPct val="120000"/>
              <a:buFont typeface="Courier New" panose="02070309020205020404" pitchFamily="49" charset="0"/>
              <a:buChar char="o"/>
              <a:tabLst>
                <a:tab pos="457200" algn="l"/>
              </a:tabLst>
            </a:pPr>
            <a:r>
              <a:rPr lang="en-NG" sz="2000" b="1" dirty="0">
                <a:solidFill>
                  <a:srgbClr val="000000"/>
                </a:solidFill>
                <a:latin typeface="Calibri" panose="020F0502020204030204" pitchFamily="34" charset="0"/>
                <a:ea typeface="Calibri" panose="020F0502020204030204" pitchFamily="34" charset="0"/>
                <a:cs typeface="Calibri" panose="020F0502020204030204" pitchFamily="34" charset="0"/>
              </a:rPr>
              <a:t>G</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lobal Integration</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Nigeria must join global IP networks and strengthen its participation in international agreements. This will enhance market access for Nigerian innovators and provide global recognition for our IP assets.</a:t>
            </a:r>
            <a:endParaRPr lang="en-NG"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801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51CF-81BA-E99E-800B-7E21963F4643}"/>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1613D242-94FC-C619-F5D9-DD28757E1D18}"/>
              </a:ext>
            </a:extLst>
          </p:cNvPr>
          <p:cNvSpPr txBox="1">
            <a:spLocks/>
          </p:cNvSpPr>
          <p:nvPr/>
        </p:nvSpPr>
        <p:spPr>
          <a:xfrm>
            <a:off x="603332" y="245663"/>
            <a:ext cx="8932554"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Imperatives for Nigeria and the Bar</a:t>
            </a:r>
          </a:p>
        </p:txBody>
      </p:sp>
      <p:sp>
        <p:nvSpPr>
          <p:cNvPr id="3" name="Google Shape;3843;p14">
            <a:extLst>
              <a:ext uri="{FF2B5EF4-FFF2-40B4-BE49-F238E27FC236}">
                <a16:creationId xmlns:a16="http://schemas.microsoft.com/office/drawing/2014/main" id="{9F1E683F-07EC-B6AA-9214-8E75876A4498}"/>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lgn="just">
              <a:buNone/>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Role of the Bar in IP Transformation</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Nigerian Bar Association (NBA) and the legal profession are central to this transformation. As the gatekeepers of law, advocates of justice, and defenders of rights, legal practitioners play a critical role in shaping a functional and efficient IP system. Here are key areas where the Bar must step in:</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buNone/>
            </a:pPr>
            <a:endPar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just">
              <a:buNone/>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Advocacy for Legal Reform</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Bar must champion the modernization of Nigeria’s IP laws. By 2025, Nigeria should fully align its IP framework with international standards, covering copyright, patents, trademarks, and designs. Lawyers, as policy influencers, must push for the adoption of treaties such as the Patent Cooperation Treaty (PCT) and advocate for policies that address emerging challenges like artificial intelligence, biotechnology, and the digital economy.</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1971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71CEE-A20F-95D0-C1C4-B2C1615E90A5}"/>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81E81FFF-D343-A2BF-B18B-76B9FE9EBC9E}"/>
              </a:ext>
            </a:extLst>
          </p:cNvPr>
          <p:cNvSpPr txBox="1">
            <a:spLocks/>
          </p:cNvSpPr>
          <p:nvPr/>
        </p:nvSpPr>
        <p:spPr>
          <a:xfrm>
            <a:off x="603332" y="245663"/>
            <a:ext cx="8932554"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Imperatives for Nigeria and the Bar</a:t>
            </a:r>
          </a:p>
        </p:txBody>
      </p:sp>
      <p:sp>
        <p:nvSpPr>
          <p:cNvPr id="3" name="Google Shape;3843;p14">
            <a:extLst>
              <a:ext uri="{FF2B5EF4-FFF2-40B4-BE49-F238E27FC236}">
                <a16:creationId xmlns:a16="http://schemas.microsoft.com/office/drawing/2014/main" id="{4D1B660F-3237-267A-315C-FACD04D30762}"/>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lgn="just">
              <a:buNone/>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Capacity Building and Specialization</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Nigeria’s IP system to thrive, the legal profession itself must evolve. There is a pressing need for </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IP-specialized lawyers</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capable of navigating the complexities of both domestic and international IP laws. The Bar can lead by organizing training programs, certifications, and workshops to build expertise in areas such as patent litigation, digital rights management, and licensing agreements.</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buNone/>
            </a:pPr>
            <a:endPar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just">
              <a:buNone/>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Strengthening Institutions</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effectiveness of IP laws depends on the institutions that enforce them. The Nigerian Bar can work closely with agencies like the Nigerian Copyright Commission (NCC) to enhance their operational capacity. This includes ensuring that these agencies have access to the resources and expertise needed to enforce rights effectively in both physical and digital spaces.</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116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5FDBC-AE66-8F07-F3A4-43286A761478}"/>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A5542B6B-12C4-954E-BF00-939794445A32}"/>
              </a:ext>
            </a:extLst>
          </p:cNvPr>
          <p:cNvSpPr txBox="1">
            <a:spLocks/>
          </p:cNvSpPr>
          <p:nvPr/>
        </p:nvSpPr>
        <p:spPr>
          <a:xfrm>
            <a:off x="603332" y="245663"/>
            <a:ext cx="8932554"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Imperatives for the Bar</a:t>
            </a:r>
          </a:p>
        </p:txBody>
      </p:sp>
      <p:sp>
        <p:nvSpPr>
          <p:cNvPr id="3" name="Google Shape;3843;p14">
            <a:extLst>
              <a:ext uri="{FF2B5EF4-FFF2-40B4-BE49-F238E27FC236}">
                <a16:creationId xmlns:a16="http://schemas.microsoft.com/office/drawing/2014/main" id="{7A64C4A4-CD08-561D-D076-30189FE559D5}"/>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lgn="just">
              <a:buNone/>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Providing Legal Support to Creatives and Innovators</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Creators, entrepreneurs, and innovators often lack the legal knowledge or resources to protect their IP. The Bar can establish </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 bono programs</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or </a:t>
            </a: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legal clinics</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assist underrepresented groups, including local artisans, startups, and small businesses, in understanding and enforcing their IP rights.</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buNone/>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Driving Public Awareness</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 efficient IP system requires a society that understands and respects intellectual property rights. The Bar can spearhead public awareness campaigns, educating businesses, creators, and the public about the economic and social benefits of robust IP protections.</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buNone/>
            </a:pPr>
            <a:r>
              <a:rPr lang="en-NG"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Litigation and Precedent Setting</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Through strategic litigation, lawyers can set important precedents that strengthen the enforcement of IP rights in Nigeria. By tackling cases of piracy, counterfeiting, and patent infringement, the Bar can help establish a legal environment where rights holders feel secure in investing in innovation and creativity.</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93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5DBC3-CA28-450A-E91A-B425C01DC866}"/>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B412F64B-2265-852B-6A83-E20548055D17}"/>
              </a:ext>
            </a:extLst>
          </p:cNvPr>
          <p:cNvSpPr txBox="1">
            <a:spLocks/>
          </p:cNvSpPr>
          <p:nvPr/>
        </p:nvSpPr>
        <p:spPr>
          <a:xfrm>
            <a:off x="603332" y="245663"/>
            <a:ext cx="8932554"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Imperatives for the Bar</a:t>
            </a:r>
          </a:p>
        </p:txBody>
      </p:sp>
      <p:sp>
        <p:nvSpPr>
          <p:cNvPr id="3" name="Google Shape;3843;p14">
            <a:extLst>
              <a:ext uri="{FF2B5EF4-FFF2-40B4-BE49-F238E27FC236}">
                <a16:creationId xmlns:a16="http://schemas.microsoft.com/office/drawing/2014/main" id="{18CAD9D8-E336-3C81-38DB-58FB345F711C}"/>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n-NG" sz="2000" b="1" dirty="0">
                <a:solidFill>
                  <a:srgbClr val="000000"/>
                </a:solidFill>
                <a:latin typeface="Calibri" panose="020F0502020204030204" pitchFamily="34" charset="0"/>
                <a:cs typeface="Calibri" panose="020F0502020204030204" pitchFamily="34" charset="0"/>
              </a:rPr>
              <a:t>7. Supporting the Implementation of the National IP Policy</a:t>
            </a:r>
          </a:p>
          <a:p>
            <a:pPr marL="0" indent="0" algn="just">
              <a:spcBef>
                <a:spcPts val="0"/>
              </a:spcBef>
              <a:buNone/>
            </a:pPr>
            <a:r>
              <a:rPr lang="en-NG" sz="2000" dirty="0">
                <a:solidFill>
                  <a:srgbClr val="000000"/>
                </a:solidFill>
                <a:latin typeface="Calibri" panose="020F0502020204030204" pitchFamily="34" charset="0"/>
                <a:cs typeface="Calibri" panose="020F0502020204030204" pitchFamily="34" charset="0"/>
              </a:rPr>
              <a:t>The recently developed National IP Policy and Strategy must move beyond the Federal Executive Council to actual implementation. The Bar can play a watchdog role, ensuring accountability and adherence to timelines.</a:t>
            </a:r>
          </a:p>
          <a:p>
            <a:pPr marL="0" marR="0" lvl="0" indent="0" algn="just">
              <a:spcBef>
                <a:spcPts val="1200"/>
              </a:spcBef>
              <a:buNone/>
              <a:tabLst>
                <a:tab pos="457200" algn="l"/>
              </a:tabLst>
            </a:pPr>
            <a:r>
              <a:rPr lang="en-NG" sz="2000" b="1" dirty="0">
                <a:solidFill>
                  <a:srgbClr val="000000"/>
                </a:solidFill>
                <a:latin typeface="Calibri" panose="020F0502020204030204" pitchFamily="34" charset="0"/>
                <a:cs typeface="Calibri" panose="020F0502020204030204" pitchFamily="34" charset="0"/>
              </a:rPr>
              <a:t>8. Promoting Innovation Clusters</a:t>
            </a:r>
          </a:p>
          <a:p>
            <a:pPr marL="0" marR="0" lvl="0" indent="0" algn="just">
              <a:spcBef>
                <a:spcPts val="0"/>
              </a:spcBef>
              <a:buNone/>
              <a:tabLst>
                <a:tab pos="457200" algn="l"/>
              </a:tabLst>
            </a:pPr>
            <a:r>
              <a:rPr lang="en-NG" sz="2000" dirty="0">
                <a:solidFill>
                  <a:srgbClr val="000000"/>
                </a:solidFill>
                <a:latin typeface="Calibri" panose="020F0502020204030204" pitchFamily="34" charset="0"/>
                <a:cs typeface="Calibri" panose="020F0502020204030204" pitchFamily="34" charset="0"/>
              </a:rPr>
              <a:t>Lawyers can facilitate partnerships between academia, government, and the private sector to create hubs of innovation where ideas can be protected and commercialized.</a:t>
            </a:r>
          </a:p>
          <a:p>
            <a:pPr marL="0" indent="0" algn="just">
              <a:spcBef>
                <a:spcPts val="1200"/>
              </a:spcBef>
              <a:buNone/>
              <a:tabLst>
                <a:tab pos="457200" algn="l"/>
              </a:tabLst>
            </a:pPr>
            <a:r>
              <a:rPr lang="en-NG" sz="2000" b="1" dirty="0">
                <a:solidFill>
                  <a:srgbClr val="000000"/>
                </a:solidFill>
                <a:latin typeface="Calibri" panose="020F0502020204030204" pitchFamily="34" charset="0"/>
                <a:cs typeface="Calibri" panose="020F0502020204030204" pitchFamily="34" charset="0"/>
              </a:rPr>
              <a:t>9. Encouraging International Engagement</a:t>
            </a:r>
          </a:p>
          <a:p>
            <a:pPr marL="0" indent="0" algn="just">
              <a:spcBef>
                <a:spcPts val="0"/>
              </a:spcBef>
              <a:buNone/>
              <a:tabLst>
                <a:tab pos="457200" algn="l"/>
              </a:tabLst>
            </a:pPr>
            <a:r>
              <a:rPr lang="en-NG" sz="2000" dirty="0">
                <a:solidFill>
                  <a:srgbClr val="000000"/>
                </a:solidFill>
                <a:latin typeface="Calibri" panose="020F0502020204030204" pitchFamily="34" charset="0"/>
                <a:cs typeface="Calibri" panose="020F0502020204030204" pitchFamily="34" charset="0"/>
              </a:rPr>
              <a:t>The Bar can help integrate Nigeria into global IP frameworks, ensuring our creators and innovators are protected on the world stage.</a:t>
            </a:r>
          </a:p>
          <a:p>
            <a:pPr marL="0" marR="0" indent="0" algn="just">
              <a:spcBef>
                <a:spcPts val="1200"/>
              </a:spcBef>
              <a:buNone/>
              <a:tabLst>
                <a:tab pos="457200" algn="l"/>
              </a:tabLst>
            </a:pPr>
            <a:r>
              <a:rPr lang="en-NG" sz="2000" b="1" dirty="0">
                <a:solidFill>
                  <a:srgbClr val="000000"/>
                </a:solidFill>
                <a:latin typeface="Calibri" panose="020F0502020204030204" pitchFamily="34" charset="0"/>
                <a:cs typeface="Calibri" panose="020F0502020204030204" pitchFamily="34" charset="0"/>
              </a:rPr>
              <a:t>10. Call to Leadership</a:t>
            </a:r>
          </a:p>
          <a:p>
            <a:pPr marL="0" marR="0" indent="0" algn="just">
              <a:spcBef>
                <a:spcPts val="0"/>
              </a:spcBef>
              <a:buNone/>
              <a:tabLst>
                <a:tab pos="457200" algn="l"/>
              </a:tabLst>
            </a:pPr>
            <a:r>
              <a:rPr lang="en-NG" sz="2000" dirty="0">
                <a:solidFill>
                  <a:srgbClr val="000000"/>
                </a:solidFill>
                <a:latin typeface="Calibri" panose="020F0502020204030204" pitchFamily="34" charset="0"/>
                <a:cs typeface="Calibri" panose="020F0502020204030204" pitchFamily="34" charset="0"/>
              </a:rPr>
              <a:t>The Nigerian Bar must rise to its responsibility as a key stakeholder in the IP ecosystem and contribute to the navigating Nigeria through the 21st century and unlock the full potentials of our creative and innovative economy as a nation.</a:t>
            </a:r>
          </a:p>
          <a:p>
            <a:pPr marL="0" indent="0" algn="just">
              <a:spcBef>
                <a:spcPts val="0"/>
              </a:spcBef>
              <a:buNone/>
              <a:tabLst>
                <a:tab pos="457200" algn="l"/>
              </a:tabLst>
            </a:pPr>
            <a:endParaRPr lang="en-NG" sz="2000" dirty="0">
              <a:solidFill>
                <a:srgbClr val="000000"/>
              </a:solidFill>
              <a:latin typeface="Calibri" panose="020F0502020204030204" pitchFamily="34" charset="0"/>
              <a:cs typeface="Calibri" panose="020F0502020204030204" pitchFamily="34" charset="0"/>
            </a:endParaRPr>
          </a:p>
          <a:p>
            <a:pPr marL="0" indent="0" algn="just">
              <a:spcBef>
                <a:spcPts val="0"/>
              </a:spcBef>
              <a:buNone/>
              <a:tabLst>
                <a:tab pos="457200" algn="l"/>
              </a:tabLst>
            </a:pPr>
            <a:endParaRPr lang="en-NG" sz="2000" dirty="0">
              <a:solidFill>
                <a:srgbClr val="000000"/>
              </a:solidFill>
              <a:latin typeface="Calibri" panose="020F0502020204030204" pitchFamily="34" charset="0"/>
              <a:cs typeface="Calibri" panose="020F0502020204030204" pitchFamily="34" charset="0"/>
            </a:endParaRPr>
          </a:p>
          <a:p>
            <a:pPr marL="0" marR="0" indent="0" algn="just">
              <a:buNone/>
            </a:pPr>
            <a:endParaRPr lang="en-NG"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018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1AA30-CD12-9BD8-E2EB-79845D14E6A1}"/>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1C8150ED-2698-DA08-EE4D-ED385894C156}"/>
              </a:ext>
            </a:extLst>
          </p:cNvPr>
          <p:cNvSpPr txBox="1">
            <a:spLocks/>
          </p:cNvSpPr>
          <p:nvPr/>
        </p:nvSpPr>
        <p:spPr>
          <a:xfrm>
            <a:off x="603332" y="245663"/>
            <a:ext cx="8932554"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Finally. .  .</a:t>
            </a:r>
          </a:p>
        </p:txBody>
      </p:sp>
      <p:sp>
        <p:nvSpPr>
          <p:cNvPr id="3" name="Google Shape;3843;p14">
            <a:extLst>
              <a:ext uri="{FF2B5EF4-FFF2-40B4-BE49-F238E27FC236}">
                <a16:creationId xmlns:a16="http://schemas.microsoft.com/office/drawing/2014/main" id="{208490D0-C212-7366-319F-54D37EEDF8F9}"/>
              </a:ext>
            </a:extLst>
          </p:cNvPr>
          <p:cNvSpPr txBox="1">
            <a:spLocks/>
          </p:cNvSpPr>
          <p:nvPr/>
        </p:nvSpPr>
        <p:spPr>
          <a:xfrm>
            <a:off x="4188178" y="997527"/>
            <a:ext cx="5537199" cy="346158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lgn="just">
              <a:spcBef>
                <a:spcPts val="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are almost 25% down the 21st Century highway!</a:t>
            </a:r>
          </a:p>
          <a:p>
            <a:pPr marL="0" marR="0" indent="0" algn="just">
              <a:spcBef>
                <a:spcPts val="120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the world transitions into an economy driven by knowledge, creativity, and innovation, Nigeria cannot afford to stand still.</a:t>
            </a:r>
          </a:p>
          <a:p>
            <a:pPr marL="0" marR="0" indent="0" algn="just">
              <a:spcBef>
                <a:spcPts val="1200"/>
              </a:spcBef>
              <a:buNone/>
            </a:pPr>
            <a:r>
              <a:rPr lang="en-NG"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If we </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recalibrate our IP system now, the benefits will extend far beyond rankings. We will see an innovation-driven economy where creatives and inventors are empowered, industries thrive, and Nigeria takes its rightful place on the global stage.</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Quarter Tank of Gasoline Sticker | Bravefriend Apparel and Design">
            <a:extLst>
              <a:ext uri="{FF2B5EF4-FFF2-40B4-BE49-F238E27FC236}">
                <a16:creationId xmlns:a16="http://schemas.microsoft.com/office/drawing/2014/main" id="{430F7A7D-13A2-5197-CF0D-475F149E6E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8" t="12182" r="6979" b="3343"/>
          <a:stretch/>
        </p:blipFill>
        <p:spPr bwMode="auto">
          <a:xfrm>
            <a:off x="180622" y="1095017"/>
            <a:ext cx="4008553" cy="3364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FA7EA1-8989-791D-A7B6-A937B212D3BE}"/>
              </a:ext>
            </a:extLst>
          </p:cNvPr>
          <p:cNvSpPr txBox="1"/>
          <p:nvPr/>
        </p:nvSpPr>
        <p:spPr>
          <a:xfrm>
            <a:off x="180622" y="4616681"/>
            <a:ext cx="9544755" cy="1477328"/>
          </a:xfrm>
          <a:prstGeom prst="rect">
            <a:avLst/>
          </a:prstGeom>
          <a:noFill/>
        </p:spPr>
        <p:txBody>
          <a:bodyPr wrap="square" rtlCol="0">
            <a:spAutoFit/>
          </a:bodyPr>
          <a:lstStyle/>
          <a:p>
            <a:pPr marL="0" marR="0" indent="0">
              <a:spcBef>
                <a:spcPts val="1200"/>
              </a:spcBef>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is not just a legal or policy issue; it is an economic and moral imperative. Let us act boldly and swiftly. The time for half-measures is over and now is the time to secure Nigeria’s future.</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1200"/>
              </a:spcBef>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Let us act with urgency and boldness, for the future will not wait for us. Thank you.</a:t>
            </a:r>
            <a:endParaRPr lang="en-NG" dirty="0"/>
          </a:p>
        </p:txBody>
      </p:sp>
    </p:spTree>
    <p:extLst>
      <p:ext uri="{BB962C8B-B14F-4D97-AF65-F5344CB8AC3E}">
        <p14:creationId xmlns:p14="http://schemas.microsoft.com/office/powerpoint/2010/main" val="3555483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ow May I Help You? by Deepak Singh - Paperback - University of California  Press">
            <a:extLst>
              <a:ext uri="{FF2B5EF4-FFF2-40B4-BE49-F238E27FC236}">
                <a16:creationId xmlns:a16="http://schemas.microsoft.com/office/drawing/2014/main" id="{11C57290-DFA4-91B7-F44A-FCC89FEDC4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 t="-14444" r="17" b="27778"/>
          <a:stretch/>
        </p:blipFill>
        <p:spPr bwMode="auto">
          <a:xfrm>
            <a:off x="3026814" y="615291"/>
            <a:ext cx="4184739" cy="543827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A0302590-C432-4100-210D-E145B3464C3E}"/>
              </a:ext>
            </a:extLst>
          </p:cNvPr>
          <p:cNvCxnSpPr/>
          <p:nvPr/>
        </p:nvCxnSpPr>
        <p:spPr>
          <a:xfrm>
            <a:off x="1008596" y="1455821"/>
            <a:ext cx="764005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4">
            <a:extLst>
              <a:ext uri="{FF2B5EF4-FFF2-40B4-BE49-F238E27FC236}">
                <a16:creationId xmlns:a16="http://schemas.microsoft.com/office/drawing/2014/main" id="{2BDB3EF3-C87A-3097-5FBA-8DD28D427FF9}"/>
              </a:ext>
            </a:extLst>
          </p:cNvPr>
          <p:cNvSpPr txBox="1">
            <a:spLocks/>
          </p:cNvSpPr>
          <p:nvPr/>
        </p:nvSpPr>
        <p:spPr>
          <a:xfrm>
            <a:off x="3820669" y="3845944"/>
            <a:ext cx="1879487" cy="951678"/>
          </a:xfrm>
          <a:prstGeom prst="rect">
            <a:avLst/>
          </a:prstGeom>
          <a:solidFill>
            <a:srgbClr val="455F51"/>
          </a:solidFill>
        </p:spPr>
        <p:txBody>
          <a:bodyPr vert="horz" lIns="0" tIns="0" rIns="0" bIns="0"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NG" sz="2800" dirty="0">
                <a:solidFill>
                  <a:schemeClr val="tx1"/>
                </a:solidFill>
                <a:latin typeface="Century Gothic" panose="020B0502020202020204" pitchFamily="34" charset="0"/>
              </a:rPr>
              <a:t>THANK</a:t>
            </a:r>
          </a:p>
          <a:p>
            <a:pPr algn="ctr"/>
            <a:r>
              <a:rPr lang="en-NG" sz="2800" dirty="0">
                <a:solidFill>
                  <a:schemeClr val="tx1"/>
                </a:solidFill>
                <a:latin typeface="Century Gothic" panose="020B0502020202020204" pitchFamily="34" charset="0"/>
              </a:rPr>
              <a:t>YOU</a:t>
            </a:r>
          </a:p>
        </p:txBody>
      </p:sp>
      <p:sp>
        <p:nvSpPr>
          <p:cNvPr id="7" name="Subtitle 2">
            <a:extLst>
              <a:ext uri="{FF2B5EF4-FFF2-40B4-BE49-F238E27FC236}">
                <a16:creationId xmlns:a16="http://schemas.microsoft.com/office/drawing/2014/main" id="{CC468A41-0A54-EEE3-D618-5D82DFF06F1E}"/>
              </a:ext>
            </a:extLst>
          </p:cNvPr>
          <p:cNvSpPr>
            <a:spLocks noGrp="1"/>
          </p:cNvSpPr>
          <p:nvPr>
            <p:ph type="subTitle" idx="1"/>
          </p:nvPr>
        </p:nvSpPr>
        <p:spPr>
          <a:xfrm>
            <a:off x="3138311" y="6050036"/>
            <a:ext cx="6767689" cy="1102866"/>
          </a:xfrm>
          <a:solidFill>
            <a:srgbClr val="455F51"/>
          </a:solidFill>
        </p:spPr>
        <p:txBody>
          <a:bodyPr>
            <a:normAutofit/>
          </a:bodyPr>
          <a:lstStyle/>
          <a:p>
            <a:pPr algn="r"/>
            <a:r>
              <a:rPr lang="en-US" dirty="0">
                <a:solidFill>
                  <a:schemeClr val="tx1"/>
                </a:solidFill>
                <a:latin typeface="Calibri" panose="020F0502020204030204" pitchFamily="34" charset="0"/>
                <a:cs typeface="Calibri" panose="020F0502020204030204" pitchFamily="34" charset="0"/>
              </a:rPr>
              <a:t>John O. </a:t>
            </a:r>
            <a:r>
              <a:rPr lang="en-US" dirty="0" err="1">
                <a:solidFill>
                  <a:schemeClr val="tx1"/>
                </a:solidFill>
                <a:latin typeface="Calibri" panose="020F0502020204030204" pitchFamily="34" charset="0"/>
                <a:cs typeface="Calibri" panose="020F0502020204030204" pitchFamily="34" charset="0"/>
              </a:rPr>
              <a:t>Asein</a:t>
            </a:r>
            <a:r>
              <a:rPr lang="en-US" dirty="0">
                <a:solidFill>
                  <a:schemeClr val="tx1"/>
                </a:solidFill>
                <a:latin typeface="Calibri" panose="020F0502020204030204" pitchFamily="34" charset="0"/>
                <a:cs typeface="Calibri" panose="020F0502020204030204" pitchFamily="34" charset="0"/>
              </a:rPr>
              <a:t>, Ph.D.</a:t>
            </a:r>
          </a:p>
          <a:p>
            <a:pPr algn="r"/>
            <a:r>
              <a:rPr lang="en-US" sz="2000" dirty="0">
                <a:solidFill>
                  <a:schemeClr val="tx1"/>
                </a:solidFill>
                <a:latin typeface="Calibri" panose="020F0502020204030204" pitchFamily="34" charset="0"/>
                <a:cs typeface="Calibri" panose="020F0502020204030204" pitchFamily="34" charset="0"/>
              </a:rPr>
              <a:t>Director-General, Nigerian Copyright Commission</a:t>
            </a:r>
          </a:p>
        </p:txBody>
      </p:sp>
      <p:sp>
        <p:nvSpPr>
          <p:cNvPr id="8" name="Rectangle 7">
            <a:extLst>
              <a:ext uri="{FF2B5EF4-FFF2-40B4-BE49-F238E27FC236}">
                <a16:creationId xmlns:a16="http://schemas.microsoft.com/office/drawing/2014/main" id="{BD60034F-7814-E643-F958-6854ED66829C}"/>
              </a:ext>
            </a:extLst>
          </p:cNvPr>
          <p:cNvSpPr/>
          <p:nvPr/>
        </p:nvSpPr>
        <p:spPr>
          <a:xfrm>
            <a:off x="22578" y="6053564"/>
            <a:ext cx="3115733" cy="1102866"/>
          </a:xfrm>
          <a:prstGeom prst="rect">
            <a:avLst/>
          </a:prstGeom>
          <a:solidFill>
            <a:schemeClr val="bg2"/>
          </a:solidFill>
        </p:spPr>
        <p:txBody>
          <a:bodyPr wrap="square">
            <a:spAutoFit/>
          </a:bodyPr>
          <a:lstStyle/>
          <a:p>
            <a:pPr lvl="0" algn="r">
              <a:spcBef>
                <a:spcPts val="700"/>
              </a:spcBef>
              <a:buClr>
                <a:srgbClr val="DD8047"/>
              </a:buClr>
              <a:buSzPct val="60000"/>
            </a:pPr>
            <a:r>
              <a:rPr lang="en-US" dirty="0" err="1">
                <a:latin typeface="Calibri" panose="020F0502020204030204" pitchFamily="34" charset="0"/>
                <a:cs typeface="Calibri" panose="020F0502020204030204" pitchFamily="34" charset="0"/>
              </a:rPr>
              <a:t>john.asein@copyright.gov.ng</a:t>
            </a:r>
            <a:endParaRPr lang="en-US" dirty="0">
              <a:latin typeface="Calibri" panose="020F0502020204030204" pitchFamily="34" charset="0"/>
              <a:cs typeface="Calibri" panose="020F0502020204030204" pitchFamily="34" charset="0"/>
            </a:endParaRPr>
          </a:p>
          <a:p>
            <a:pPr lvl="0" algn="r">
              <a:spcBef>
                <a:spcPts val="700"/>
              </a:spcBef>
              <a:buClr>
                <a:srgbClr val="DD8047"/>
              </a:buClr>
              <a:buSzPct val="60000"/>
            </a:pPr>
            <a:r>
              <a:rPr lang="en-US" dirty="0" err="1">
                <a:latin typeface="Calibri" panose="020F0502020204030204" pitchFamily="34" charset="0"/>
                <a:cs typeface="Calibri" panose="020F0502020204030204" pitchFamily="34" charset="0"/>
              </a:rPr>
              <a:t>dg@copyright.gov.ng</a:t>
            </a:r>
            <a:endParaRPr lang="en-US" dirty="0">
              <a:latin typeface="Calibri" panose="020F0502020204030204" pitchFamily="34" charset="0"/>
              <a:cs typeface="Calibri" panose="020F0502020204030204" pitchFamily="34" charset="0"/>
            </a:endParaRPr>
          </a:p>
          <a:p>
            <a:pPr lvl="0" algn="r">
              <a:spcBef>
                <a:spcPts val="700"/>
              </a:spcBef>
              <a:buClr>
                <a:srgbClr val="DD8047"/>
              </a:buClr>
              <a:buSzPct val="60000"/>
            </a:pPr>
            <a:r>
              <a:rPr lang="en-US" dirty="0">
                <a:latin typeface="Calibri" panose="020F0502020204030204" pitchFamily="34" charset="0"/>
                <a:cs typeface="Calibri" panose="020F0502020204030204" pitchFamily="34" charset="0"/>
              </a:rPr>
              <a:t>+234 80 2323 7677</a:t>
            </a:r>
          </a:p>
        </p:txBody>
      </p:sp>
    </p:spTree>
    <p:extLst>
      <p:ext uri="{BB962C8B-B14F-4D97-AF65-F5344CB8AC3E}">
        <p14:creationId xmlns:p14="http://schemas.microsoft.com/office/powerpoint/2010/main" val="5780530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magnifying glass&#10;&#10;Description automatically generated">
            <a:extLst>
              <a:ext uri="{FF2B5EF4-FFF2-40B4-BE49-F238E27FC236}">
                <a16:creationId xmlns:a16="http://schemas.microsoft.com/office/drawing/2014/main" id="{D97C7707-48AA-1387-A203-EF07B898E1D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676" t="18307" r="26717" b="19533"/>
          <a:stretch/>
        </p:blipFill>
        <p:spPr>
          <a:xfrm>
            <a:off x="989188" y="-681008"/>
            <a:ext cx="8188679" cy="6504664"/>
          </a:xfrm>
          <a:prstGeom prst="rect">
            <a:avLst/>
          </a:prstGeom>
        </p:spPr>
      </p:pic>
      <p:sp>
        <p:nvSpPr>
          <p:cNvPr id="5" name="Title 1">
            <a:extLst>
              <a:ext uri="{FF2B5EF4-FFF2-40B4-BE49-F238E27FC236}">
                <a16:creationId xmlns:a16="http://schemas.microsoft.com/office/drawing/2014/main" id="{5D72E1F9-3E5C-7FC4-095A-3DC936BA4F1A}"/>
              </a:ext>
            </a:extLst>
          </p:cNvPr>
          <p:cNvSpPr txBox="1">
            <a:spLocks/>
          </p:cNvSpPr>
          <p:nvPr/>
        </p:nvSpPr>
        <p:spPr>
          <a:xfrm>
            <a:off x="1079499" y="-444500"/>
            <a:ext cx="3683001" cy="990600"/>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sz="3600" dirty="0">
                <a:solidFill>
                  <a:schemeClr val="bg1"/>
                </a:solidFill>
              </a:rPr>
              <a:t>Our Goal . .  .</a:t>
            </a:r>
          </a:p>
        </p:txBody>
      </p:sp>
      <p:sp>
        <p:nvSpPr>
          <p:cNvPr id="7" name="Content Placeholder 2">
            <a:extLst>
              <a:ext uri="{FF2B5EF4-FFF2-40B4-BE49-F238E27FC236}">
                <a16:creationId xmlns:a16="http://schemas.microsoft.com/office/drawing/2014/main" id="{F02D2439-B600-8565-33B4-3487776CBE4C}"/>
              </a:ext>
            </a:extLst>
          </p:cNvPr>
          <p:cNvSpPr txBox="1">
            <a:spLocks/>
          </p:cNvSpPr>
          <p:nvPr/>
        </p:nvSpPr>
        <p:spPr>
          <a:xfrm>
            <a:off x="3550722" y="876300"/>
            <a:ext cx="4780478" cy="4419600"/>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3800" dirty="0">
                <a:solidFill>
                  <a:schemeClr val="bg1"/>
                </a:solidFill>
              </a:rPr>
              <a:t>To stimulate discussions about the place of lawyers in sharpening Nigeria’s IP system as a to meet the challenges of the 21st Century and be a catalyst for growth</a:t>
            </a:r>
          </a:p>
        </p:txBody>
      </p:sp>
    </p:spTree>
    <p:extLst>
      <p:ext uri="{BB962C8B-B14F-4D97-AF65-F5344CB8AC3E}">
        <p14:creationId xmlns:p14="http://schemas.microsoft.com/office/powerpoint/2010/main" val="15307289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0">
          <a:extLst>
            <a:ext uri="{FF2B5EF4-FFF2-40B4-BE49-F238E27FC236}">
              <a16:creationId xmlns:a16="http://schemas.microsoft.com/office/drawing/2014/main" id="{0D548C4D-D711-5D47-040A-2C9E0B2E7C79}"/>
            </a:ext>
          </a:extLst>
        </p:cNvPr>
        <p:cNvGrpSpPr/>
        <p:nvPr/>
      </p:nvGrpSpPr>
      <p:grpSpPr>
        <a:xfrm>
          <a:off x="0" y="0"/>
          <a:ext cx="0" cy="0"/>
          <a:chOff x="0" y="0"/>
          <a:chExt cx="0" cy="0"/>
        </a:xfrm>
      </p:grpSpPr>
      <p:sp>
        <p:nvSpPr>
          <p:cNvPr id="3843" name="Google Shape;3843;p14">
            <a:extLst>
              <a:ext uri="{FF2B5EF4-FFF2-40B4-BE49-F238E27FC236}">
                <a16:creationId xmlns:a16="http://schemas.microsoft.com/office/drawing/2014/main" id="{7E5A3D1E-605A-576E-9A52-C94E714B5240}"/>
              </a:ext>
            </a:extLst>
          </p:cNvPr>
          <p:cNvSpPr txBox="1">
            <a:spLocks noGrp="1"/>
          </p:cNvSpPr>
          <p:nvPr>
            <p:ph type="body" idx="1"/>
          </p:nvPr>
        </p:nvSpPr>
        <p:spPr>
          <a:xfrm>
            <a:off x="655429" y="5371394"/>
            <a:ext cx="7797177" cy="1074718"/>
          </a:xfrm>
          <a:prstGeom prst="rect">
            <a:avLst/>
          </a:prstGeom>
        </p:spPr>
        <p:txBody>
          <a:bodyPr spcFirstLastPara="1" vert="horz" wrap="square" lIns="99044" tIns="99044" rIns="99044" bIns="99044" anchor="t" anchorCtr="0">
            <a:noAutofit/>
          </a:bodyPr>
          <a:lstStyle/>
          <a:p>
            <a:pPr marL="11113" indent="0" algn="l">
              <a:lnSpc>
                <a:spcPct val="114000"/>
              </a:lnSpc>
              <a:spcBef>
                <a:spcPts val="0"/>
              </a:spcBef>
              <a:spcAft>
                <a:spcPts val="600"/>
              </a:spcAft>
              <a:buNone/>
            </a:pPr>
            <a:r>
              <a:rPr lang="en-GB" sz="2000" i="0" u="none" strike="noStrike" dirty="0">
                <a:solidFill>
                  <a:srgbClr val="001D35"/>
                </a:solidFill>
                <a:effectLst/>
                <a:latin typeface="Google Sans"/>
              </a:rPr>
              <a:t>Time waits for no one and the 21</a:t>
            </a:r>
            <a:r>
              <a:rPr lang="en-GB" sz="2000" i="0" u="none" strike="noStrike" baseline="30000" dirty="0">
                <a:solidFill>
                  <a:srgbClr val="001D35"/>
                </a:solidFill>
                <a:effectLst/>
                <a:latin typeface="Google Sans"/>
              </a:rPr>
              <a:t>st</a:t>
            </a:r>
            <a:r>
              <a:rPr lang="en-GB" sz="2000" i="0" u="none" strike="noStrike" dirty="0">
                <a:solidFill>
                  <a:srgbClr val="001D35"/>
                </a:solidFill>
                <a:effectLst/>
                <a:latin typeface="Google Sans"/>
              </a:rPr>
              <a:t> Century is almost one-quarter gone!</a:t>
            </a:r>
          </a:p>
          <a:p>
            <a:pPr marL="11113" indent="0" algn="l">
              <a:lnSpc>
                <a:spcPct val="114000"/>
              </a:lnSpc>
              <a:spcBef>
                <a:spcPts val="0"/>
              </a:spcBef>
              <a:spcAft>
                <a:spcPts val="600"/>
              </a:spcAft>
              <a:buNone/>
            </a:pPr>
            <a:r>
              <a:rPr lang="en-GB" sz="2000" b="1" i="0" u="none" strike="noStrike" dirty="0">
                <a:solidFill>
                  <a:srgbClr val="001D35"/>
                </a:solidFill>
                <a:effectLst/>
                <a:latin typeface="Google Sans"/>
              </a:rPr>
              <a:t>It will continue to run with or without us!</a:t>
            </a:r>
            <a:endParaRPr lang="en-NG" sz="2000" b="1" dirty="0">
              <a:latin typeface="Calibri" panose="020F0502020204030204" pitchFamily="34" charset="0"/>
              <a:cs typeface="Calibri" panose="020F0502020204030204" pitchFamily="34" charset="0"/>
            </a:endParaRPr>
          </a:p>
        </p:txBody>
      </p:sp>
      <p:sp>
        <p:nvSpPr>
          <p:cNvPr id="3845" name="Google Shape;3845;p14">
            <a:extLst>
              <a:ext uri="{FF2B5EF4-FFF2-40B4-BE49-F238E27FC236}">
                <a16:creationId xmlns:a16="http://schemas.microsoft.com/office/drawing/2014/main" id="{CA54E079-5294-05EE-9069-D2DBC50DF6F4}"/>
              </a:ext>
            </a:extLst>
          </p:cNvPr>
          <p:cNvSpPr txBox="1">
            <a:spLocks noGrp="1"/>
          </p:cNvSpPr>
          <p:nvPr>
            <p:ph type="sldNum" idx="12"/>
          </p:nvPr>
        </p:nvSpPr>
        <p:spPr>
          <a:prstGeom prst="rect">
            <a:avLst/>
          </a:prstGeom>
        </p:spPr>
        <p:txBody>
          <a:bodyPr spcFirstLastPara="1" vert="horz" wrap="square" lIns="99044" tIns="99044" rIns="99044" bIns="99044" anchor="ctr" anchorCtr="0">
            <a:noAutofit/>
          </a:bodyPr>
          <a:lstStyle/>
          <a:p>
            <a:pPr algn="l"/>
            <a:fld id="{00000000-1234-1234-1234-123412341234}" type="slidenum">
              <a:rPr lang="en"/>
              <a:pPr algn="l"/>
              <a:t>4</a:t>
            </a:fld>
            <a:endParaRPr/>
          </a:p>
        </p:txBody>
      </p:sp>
      <p:sp>
        <p:nvSpPr>
          <p:cNvPr id="5" name="Google Shape;3841;p14">
            <a:extLst>
              <a:ext uri="{FF2B5EF4-FFF2-40B4-BE49-F238E27FC236}">
                <a16:creationId xmlns:a16="http://schemas.microsoft.com/office/drawing/2014/main" id="{21554F8F-B8E9-0D2D-54E8-641BF9ED4EE6}"/>
              </a:ext>
            </a:extLst>
          </p:cNvPr>
          <p:cNvSpPr txBox="1">
            <a:spLocks noGrp="1"/>
          </p:cNvSpPr>
          <p:nvPr>
            <p:ph type="title"/>
          </p:nvPr>
        </p:nvSpPr>
        <p:spPr>
          <a:xfrm>
            <a:off x="655429" y="411888"/>
            <a:ext cx="7324525" cy="594294"/>
          </a:xfrm>
          <a:prstGeom prst="rect">
            <a:avLst/>
          </a:prstGeom>
        </p:spPr>
        <p:txBody>
          <a:bodyPr spcFirstLastPara="1" vert="horz" wrap="square" lIns="99044" tIns="99044" rIns="99044" bIns="99044" anchor="b" anchorCtr="0">
            <a:noAutofit/>
          </a:bodyPr>
          <a:lstStyle/>
          <a:p>
            <a:pPr lvl="0"/>
            <a:r>
              <a:rPr lang="en-US" sz="2800" dirty="0">
                <a:solidFill>
                  <a:srgbClr val="C00000"/>
                </a:solidFill>
                <a:latin typeface="Century Gothic" panose="020B0502020202020204" pitchFamily="34" charset="0"/>
              </a:rPr>
              <a:t>OUR BLURRED VIEW OF THE 21</a:t>
            </a:r>
            <a:r>
              <a:rPr lang="en-US" sz="2800" baseline="30000" dirty="0">
                <a:solidFill>
                  <a:srgbClr val="C00000"/>
                </a:solidFill>
                <a:latin typeface="Century Gothic" panose="020B0502020202020204" pitchFamily="34" charset="0"/>
              </a:rPr>
              <a:t>ST</a:t>
            </a:r>
            <a:r>
              <a:rPr lang="en-US" sz="2800" dirty="0">
                <a:solidFill>
                  <a:srgbClr val="C00000"/>
                </a:solidFill>
                <a:latin typeface="Century Gothic" panose="020B0502020202020204" pitchFamily="34" charset="0"/>
              </a:rPr>
              <a:t> CENTURY</a:t>
            </a:r>
            <a:endParaRPr sz="2800" dirty="0">
              <a:solidFill>
                <a:srgbClr val="C00000"/>
              </a:solidFill>
              <a:latin typeface="Century Gothic" panose="020B0502020202020204" pitchFamily="34" charset="0"/>
            </a:endParaRPr>
          </a:p>
        </p:txBody>
      </p:sp>
      <p:sp>
        <p:nvSpPr>
          <p:cNvPr id="4" name="TextBox 3">
            <a:extLst>
              <a:ext uri="{FF2B5EF4-FFF2-40B4-BE49-F238E27FC236}">
                <a16:creationId xmlns:a16="http://schemas.microsoft.com/office/drawing/2014/main" id="{0D384E8D-4B17-8EC3-D5B9-612CBFD4FC2D}"/>
              </a:ext>
            </a:extLst>
          </p:cNvPr>
          <p:cNvSpPr txBox="1"/>
          <p:nvPr/>
        </p:nvSpPr>
        <p:spPr>
          <a:xfrm>
            <a:off x="2476005" y="17493836"/>
            <a:ext cx="4952010" cy="1813958"/>
          </a:xfrm>
          <a:prstGeom prst="rect">
            <a:avLst/>
          </a:prstGeom>
          <a:noFill/>
        </p:spPr>
        <p:txBody>
          <a:bodyPr wrap="square">
            <a:spAutoFit/>
          </a:bodyPr>
          <a:lstStyle/>
          <a:p>
            <a:pPr marL="123821" indent="0" algn="l">
              <a:lnSpc>
                <a:spcPts val="1800"/>
              </a:lnSpc>
              <a:spcAft>
                <a:spcPts val="750"/>
              </a:spcAft>
              <a:buNone/>
            </a:pPr>
            <a:r>
              <a:rPr lang="en-GB" sz="1800" b="0" i="0" u="none" strike="noStrike" dirty="0">
                <a:solidFill>
                  <a:srgbClr val="001D35"/>
                </a:solidFill>
                <a:effectLst/>
                <a:latin typeface="Google Sans"/>
              </a:rPr>
              <a:t>The topic may be </a:t>
            </a:r>
            <a:r>
              <a:rPr lang="en-GB" sz="1800" dirty="0">
                <a:solidFill>
                  <a:srgbClr val="001D35"/>
                </a:solidFill>
                <a:latin typeface="Google Sans"/>
              </a:rPr>
              <a:t>misleading – Attempting to discuss the IP rights infringement in the 21</a:t>
            </a:r>
            <a:r>
              <a:rPr lang="en-GB" sz="1800" baseline="30000" dirty="0">
                <a:solidFill>
                  <a:srgbClr val="001D35"/>
                </a:solidFill>
                <a:latin typeface="Google Sans"/>
              </a:rPr>
              <a:t>st</a:t>
            </a:r>
            <a:r>
              <a:rPr lang="en-GB" sz="1800" dirty="0">
                <a:solidFill>
                  <a:srgbClr val="001D35"/>
                </a:solidFill>
                <a:latin typeface="Google Sans"/>
              </a:rPr>
              <a:t> Century may suggest that the we have successfully discharged issues from the 20</a:t>
            </a:r>
            <a:r>
              <a:rPr lang="en-GB" sz="1800" baseline="30000" dirty="0">
                <a:solidFill>
                  <a:srgbClr val="001D35"/>
                </a:solidFill>
                <a:latin typeface="Google Sans"/>
              </a:rPr>
              <a:t>th</a:t>
            </a:r>
            <a:r>
              <a:rPr lang="en-GB" sz="1800" dirty="0">
                <a:solidFill>
                  <a:srgbClr val="001D35"/>
                </a:solidFill>
                <a:latin typeface="Google Sans"/>
              </a:rPr>
              <a:t> Century.</a:t>
            </a:r>
          </a:p>
          <a:p>
            <a:pPr marL="123821" indent="0" algn="l">
              <a:lnSpc>
                <a:spcPts val="1800"/>
              </a:lnSpc>
              <a:spcAft>
                <a:spcPts val="750"/>
              </a:spcAft>
              <a:buNone/>
            </a:pPr>
            <a:r>
              <a:rPr lang="en-GB" sz="1800" dirty="0">
                <a:solidFill>
                  <a:srgbClr val="001D35"/>
                </a:solidFill>
                <a:latin typeface="Google Sans"/>
              </a:rPr>
              <a:t>Unfortunately, Nigerian Intellectual Property is like old wine in new wine skin</a:t>
            </a:r>
          </a:p>
        </p:txBody>
      </p:sp>
      <p:pic>
        <p:nvPicPr>
          <p:cNvPr id="3074" name="Picture 2" descr="21st century | Future Predictions">
            <a:extLst>
              <a:ext uri="{FF2B5EF4-FFF2-40B4-BE49-F238E27FC236}">
                <a16:creationId xmlns:a16="http://schemas.microsoft.com/office/drawing/2014/main" id="{9974E791-FBDA-2E97-2FC9-99623196B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29" y="1279530"/>
            <a:ext cx="7797177" cy="409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947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561F8-B32E-21B1-4129-A479C0BB9E43}"/>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A5B527A9-3AA0-103A-D454-78FE371959A7}"/>
              </a:ext>
            </a:extLst>
          </p:cNvPr>
          <p:cNvSpPr txBox="1">
            <a:spLocks/>
          </p:cNvSpPr>
          <p:nvPr/>
        </p:nvSpPr>
        <p:spPr>
          <a:xfrm>
            <a:off x="191911" y="245663"/>
            <a:ext cx="9343975"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Nearing the Quarter of a Century Mark</a:t>
            </a:r>
          </a:p>
        </p:txBody>
      </p:sp>
      <p:sp>
        <p:nvSpPr>
          <p:cNvPr id="3" name="Google Shape;3843;p14">
            <a:extLst>
              <a:ext uri="{FF2B5EF4-FFF2-40B4-BE49-F238E27FC236}">
                <a16:creationId xmlns:a16="http://schemas.microsoft.com/office/drawing/2014/main" id="{63914D83-A122-DDA6-20F2-BE03D44E0CBD}"/>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we stand at the threshold of 2025, with nearly a quarter of this century behind us, it is time to reflect on where we stand in the global knowledge economy—and more importantly, how we are faring in the use of where we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 </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how we need to progress in the use of Intellectual Property (IP)</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NG"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the world evolves into an economy increasingly driven by creativity, innovation, and intellectual capital, the role of intellectual property (IP) has become more critical than ever. In this context, the Nigerian Bar Association and the broader legal profession have a profound responsibility to ensure that our IP framework is not just functional but transformative.</a:t>
            </a:r>
          </a:p>
          <a:p>
            <a:pPr marL="0" indent="0" algn="just">
              <a:buNone/>
            </a:pPr>
            <a:endParaRPr lang="en-NG"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we reflect on the challenges and opportunities within Nigeria’s IP ecosystem, it is also vital to draw lessons from other African countries that have successfully leveraged their intellectual property frameworks for economic growth and global competitiveness.</a:t>
            </a:r>
          </a:p>
          <a:p>
            <a:pPr marL="0" indent="0" algn="just">
              <a:buNone/>
            </a:pP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89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41;p14">
            <a:extLst>
              <a:ext uri="{FF2B5EF4-FFF2-40B4-BE49-F238E27FC236}">
                <a16:creationId xmlns:a16="http://schemas.microsoft.com/office/drawing/2014/main" id="{C3F8C696-5DE6-4D12-07A7-FCC22C77CEC2}"/>
              </a:ext>
            </a:extLst>
          </p:cNvPr>
          <p:cNvSpPr txBox="1">
            <a:spLocks/>
          </p:cNvSpPr>
          <p:nvPr/>
        </p:nvSpPr>
        <p:spPr>
          <a:xfrm>
            <a:off x="603332" y="245663"/>
            <a:ext cx="7324525"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THE 21</a:t>
            </a:r>
            <a:r>
              <a:rPr lang="en-US" sz="3200" baseline="30000" dirty="0">
                <a:solidFill>
                  <a:schemeClr val="bg1"/>
                </a:solidFill>
                <a:latin typeface="Century Gothic" panose="020B0502020202020204" pitchFamily="34" charset="0"/>
              </a:rPr>
              <a:t>ST</a:t>
            </a:r>
            <a:r>
              <a:rPr lang="en-US" sz="3200" dirty="0">
                <a:solidFill>
                  <a:schemeClr val="bg1"/>
                </a:solidFill>
                <a:latin typeface="Century Gothic" panose="020B0502020202020204" pitchFamily="34" charset="0"/>
              </a:rPr>
              <a:t> CENTURY REVOLUTIONS</a:t>
            </a:r>
          </a:p>
        </p:txBody>
      </p:sp>
      <p:sp>
        <p:nvSpPr>
          <p:cNvPr id="3" name="Google Shape;3843;p14">
            <a:extLst>
              <a:ext uri="{FF2B5EF4-FFF2-40B4-BE49-F238E27FC236}">
                <a16:creationId xmlns:a16="http://schemas.microsoft.com/office/drawing/2014/main" id="{1F4C4B02-F9CF-B842-226E-81BBCD1D2217}"/>
              </a:ext>
            </a:extLst>
          </p:cNvPr>
          <p:cNvSpPr txBox="1">
            <a:spLocks/>
          </p:cNvSpPr>
          <p:nvPr/>
        </p:nvSpPr>
        <p:spPr>
          <a:xfrm>
            <a:off x="6638624" y="1284949"/>
            <a:ext cx="3063516" cy="5254542"/>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23821" indent="0">
              <a:lnSpc>
                <a:spcPct val="114000"/>
              </a:lnSpc>
              <a:spcBef>
                <a:spcPts val="0"/>
              </a:spcBef>
              <a:spcAft>
                <a:spcPts val="600"/>
              </a:spcAft>
              <a:buFont typeface="Wingdings"/>
              <a:buNone/>
            </a:pPr>
            <a:r>
              <a:rPr lang="en-GB" sz="2000" b="1">
                <a:solidFill>
                  <a:srgbClr val="001D35"/>
                </a:solidFill>
                <a:latin typeface="Google Sans"/>
              </a:rPr>
              <a:t>However good the highway might be, the ease and speed of our ride would would still depend on the vehicle we choose.</a:t>
            </a:r>
          </a:p>
          <a:p>
            <a:pPr marL="123821" indent="0">
              <a:lnSpc>
                <a:spcPct val="114000"/>
              </a:lnSpc>
              <a:spcBef>
                <a:spcPts val="0"/>
              </a:spcBef>
              <a:spcAft>
                <a:spcPts val="600"/>
              </a:spcAft>
              <a:buFont typeface="Wingdings"/>
              <a:buNone/>
            </a:pPr>
            <a:endParaRPr lang="en-GB" sz="2000" b="1">
              <a:solidFill>
                <a:srgbClr val="001D35"/>
              </a:solidFill>
              <a:latin typeface="Google Sans"/>
            </a:endParaRPr>
          </a:p>
          <a:p>
            <a:pPr marL="123821" indent="0">
              <a:lnSpc>
                <a:spcPct val="114000"/>
              </a:lnSpc>
              <a:spcBef>
                <a:spcPts val="0"/>
              </a:spcBef>
              <a:spcAft>
                <a:spcPts val="600"/>
              </a:spcAft>
              <a:buFont typeface="Wingdings"/>
              <a:buNone/>
            </a:pPr>
            <a:r>
              <a:rPr lang="en-GB" sz="2000">
                <a:solidFill>
                  <a:srgbClr val="001D35"/>
                </a:solidFill>
                <a:latin typeface="Google Sans"/>
              </a:rPr>
              <a:t>There is a huge difference between a bicycle and a car travelling on the same road.</a:t>
            </a:r>
            <a:endParaRPr lang="en-GB" sz="2000" dirty="0">
              <a:solidFill>
                <a:srgbClr val="001D35"/>
              </a:solidFill>
              <a:latin typeface="Google Sans"/>
            </a:endParaRPr>
          </a:p>
        </p:txBody>
      </p:sp>
      <p:pic>
        <p:nvPicPr>
          <p:cNvPr id="4" name="Picture 3">
            <a:extLst>
              <a:ext uri="{FF2B5EF4-FFF2-40B4-BE49-F238E27FC236}">
                <a16:creationId xmlns:a16="http://schemas.microsoft.com/office/drawing/2014/main" id="{F7AD28D9-DAB8-50B4-ADED-5A707411AA26}"/>
              </a:ext>
            </a:extLst>
          </p:cNvPr>
          <p:cNvPicPr>
            <a:picLocks noChangeAspect="1"/>
          </p:cNvPicPr>
          <p:nvPr/>
        </p:nvPicPr>
        <p:blipFill>
          <a:blip r:embed="rId3"/>
          <a:stretch>
            <a:fillRect/>
          </a:stretch>
        </p:blipFill>
        <p:spPr>
          <a:xfrm>
            <a:off x="30018" y="1313526"/>
            <a:ext cx="6608606" cy="3736238"/>
          </a:xfrm>
          <a:prstGeom prst="rect">
            <a:avLst/>
          </a:prstGeom>
        </p:spPr>
      </p:pic>
    </p:spTree>
    <p:extLst>
      <p:ext uri="{BB962C8B-B14F-4D97-AF65-F5344CB8AC3E}">
        <p14:creationId xmlns:p14="http://schemas.microsoft.com/office/powerpoint/2010/main" val="85661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EF84E-36EE-2526-D12C-A75C144C3403}"/>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5F8998F5-B484-47BD-199A-065304006A67}"/>
              </a:ext>
            </a:extLst>
          </p:cNvPr>
          <p:cNvSpPr txBox="1">
            <a:spLocks/>
          </p:cNvSpPr>
          <p:nvPr/>
        </p:nvSpPr>
        <p:spPr>
          <a:xfrm>
            <a:off x="395771" y="245663"/>
            <a:ext cx="9510229"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The New Innovation and Creativity Landscape</a:t>
            </a:r>
          </a:p>
        </p:txBody>
      </p:sp>
      <p:sp>
        <p:nvSpPr>
          <p:cNvPr id="3" name="Google Shape;3843;p14">
            <a:extLst>
              <a:ext uri="{FF2B5EF4-FFF2-40B4-BE49-F238E27FC236}">
                <a16:creationId xmlns:a16="http://schemas.microsoft.com/office/drawing/2014/main" id="{C339DF44-F3E9-021A-E532-ACE8A03F1148}"/>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lgn="just">
              <a:lnSpc>
                <a:spcPct val="114000"/>
              </a:lnSpc>
              <a:spcBef>
                <a:spcPts val="0"/>
              </a:spcBef>
              <a:spcAft>
                <a:spcPts val="600"/>
              </a:spcAf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Innovation and IP are the engines that power today’s global economy</a:t>
            </a:r>
            <a:r>
              <a:rPr lang="en-NG"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especially as the world transits from the information revolution which saw the coming of the computer through the information revolution where we are witnessing the ascendancy of artificial intelligence, quantum computing and other emerging  super-fast technologies.</a:t>
            </a:r>
          </a:p>
          <a:p>
            <a:pPr marL="0" marR="0" indent="0" algn="just">
              <a:lnSpc>
                <a:spcPct val="114000"/>
              </a:lnSpc>
              <a:spcBef>
                <a:spcPts val="0"/>
              </a:spcBef>
              <a:spcAft>
                <a:spcPts val="600"/>
              </a:spcAft>
              <a:buNone/>
            </a:pP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14000"/>
              </a:lnSpc>
              <a:spcBef>
                <a:spcPts val="0"/>
              </a:spcBef>
              <a:spcAft>
                <a:spcPts val="600"/>
              </a:spcAft>
              <a:buNone/>
            </a:pPr>
            <a:r>
              <a:rPr lang="en-NG" sz="2000" dirty="0">
                <a:effectLst/>
                <a:latin typeface="Calibri" panose="020F0502020204030204" pitchFamily="34" charset="0"/>
                <a:ea typeface="Calibri" panose="020F0502020204030204" pitchFamily="34" charset="0"/>
                <a:cs typeface="Calibri" panose="020F0502020204030204" pitchFamily="34" charset="0"/>
              </a:rPr>
              <a:t>It is generally agreed that humanity is still in the 4th Industrial Revolution while the 5th Revolution is imminent with more human-technology interaction.</a:t>
            </a:r>
          </a:p>
          <a:p>
            <a:pPr marL="0" marR="0" indent="0" algn="just">
              <a:lnSpc>
                <a:spcPct val="114000"/>
              </a:lnSpc>
              <a:spcBef>
                <a:spcPts val="0"/>
              </a:spcBef>
              <a:spcAft>
                <a:spcPts val="600"/>
              </a:spcAft>
              <a:buNone/>
            </a:pP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14000"/>
              </a:lnSpc>
              <a:spcBef>
                <a:spcPts val="0"/>
              </a:spcBef>
              <a:spcAft>
                <a:spcPts val="600"/>
              </a:spcAft>
              <a:buNone/>
            </a:pPr>
            <a:r>
              <a:rPr lang="en-NG" sz="2000" dirty="0">
                <a:latin typeface="Calibri" panose="020F0502020204030204" pitchFamily="34" charset="0"/>
                <a:ea typeface="Calibri" panose="020F0502020204030204" pitchFamily="34" charset="0"/>
                <a:cs typeface="Calibri" panose="020F0502020204030204" pitchFamily="34" charset="0"/>
              </a:rPr>
              <a:t>Considering the sophistication and speed of the new Revolution, the next phase will come sooner than we expect. </a:t>
            </a:r>
            <a:r>
              <a:rPr lang="en-NG" sz="2000" dirty="0">
                <a:effectLst/>
                <a:latin typeface="Calibri" panose="020F0502020204030204" pitchFamily="34" charset="0"/>
                <a:ea typeface="Calibri" panose="020F0502020204030204" pitchFamily="34" charset="0"/>
                <a:cs typeface="Calibri" panose="020F0502020204030204" pitchFamily="34" charset="0"/>
              </a:rPr>
              <a:t>For centuries, man always seem to have control of  his inventions. But with Artificial Revolution it would seem that man has finally invented a system created in his own image, with neural capacity, that is able to mimick him and may be beaten him in his own game. that learn, think and is able to match human intelligence.</a:t>
            </a:r>
          </a:p>
        </p:txBody>
      </p:sp>
    </p:spTree>
    <p:extLst>
      <p:ext uri="{BB962C8B-B14F-4D97-AF65-F5344CB8AC3E}">
        <p14:creationId xmlns:p14="http://schemas.microsoft.com/office/powerpoint/2010/main" val="2143397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6D3E9-B94E-2420-A33C-4A1BF332DACE}"/>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6851F0E7-7E5A-58AE-1C02-1C42572FD19D}"/>
              </a:ext>
            </a:extLst>
          </p:cNvPr>
          <p:cNvSpPr txBox="1">
            <a:spLocks/>
          </p:cNvSpPr>
          <p:nvPr/>
        </p:nvSpPr>
        <p:spPr>
          <a:xfrm>
            <a:off x="395771" y="245663"/>
            <a:ext cx="9510229"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The New Innovation and Creativity Landscape</a:t>
            </a:r>
          </a:p>
        </p:txBody>
      </p:sp>
      <p:sp>
        <p:nvSpPr>
          <p:cNvPr id="3" name="Google Shape;3843;p14">
            <a:extLst>
              <a:ext uri="{FF2B5EF4-FFF2-40B4-BE49-F238E27FC236}">
                <a16:creationId xmlns:a16="http://schemas.microsoft.com/office/drawing/2014/main" id="{5A1ED72B-82FE-139E-925F-CC5FEB5EA5B6}"/>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lnSpc>
                <a:spcPct val="114000"/>
              </a:lnSpc>
              <a:spcBef>
                <a:spcPts val="0"/>
              </a:spcBef>
              <a:spcAft>
                <a:spcPts val="600"/>
              </a:spcAft>
              <a:buNone/>
            </a:pPr>
            <a:r>
              <a:rPr lang="en-GB" sz="2000" b="0" i="0" u="none" strike="noStrike" dirty="0">
                <a:solidFill>
                  <a:srgbClr val="000000"/>
                </a:solidFill>
                <a:effectLst/>
                <a:latin typeface="Calibri" panose="020F0502020204030204" pitchFamily="34" charset="0"/>
                <a:cs typeface="Calibri" panose="020F0502020204030204" pitchFamily="34" charset="0"/>
              </a:rPr>
              <a:t>Nigeria has shown strength in the creative landscape. For instance, in the area of music, as reported by Spotify, Nigerian artists earned royalty payment of N11 Billion in 2011 and N25 Billion in 2023.  The approved CMO, in 2022 declared a </a:t>
            </a:r>
            <a:r>
              <a:rPr lang="en-GB" sz="2000" b="0" i="0" strike="noStrike" dirty="0">
                <a:effectLst/>
                <a:latin typeface="Calibri" panose="020F0502020204030204" pitchFamily="34" charset="0"/>
                <a:cs typeface="Calibri" panose="020F0502020204030204" pitchFamily="34" charset="0"/>
              </a:rPr>
              <a:t>distribution</a:t>
            </a:r>
            <a:r>
              <a:rPr lang="en-GB" sz="2000" b="0" i="0" u="none" strike="noStrike" dirty="0">
                <a:effectLst/>
                <a:latin typeface="Calibri" panose="020F0502020204030204" pitchFamily="34" charset="0"/>
                <a:cs typeface="Calibri" panose="020F0502020204030204" pitchFamily="34" charset="0"/>
              </a:rPr>
              <a:t> of </a:t>
            </a:r>
            <a:r>
              <a:rPr lang="en-GB" sz="2000" b="0" i="0" u="none" strike="noStrike" dirty="0">
                <a:solidFill>
                  <a:srgbClr val="000000"/>
                </a:solidFill>
                <a:effectLst/>
                <a:latin typeface="Calibri" panose="020F0502020204030204" pitchFamily="34" charset="0"/>
                <a:cs typeface="Calibri" panose="020F0502020204030204" pitchFamily="34" charset="0"/>
              </a:rPr>
              <a:t>over ₦300 Million as royalties to right holders.</a:t>
            </a:r>
          </a:p>
          <a:p>
            <a:pPr marL="0" indent="0" algn="just">
              <a:lnSpc>
                <a:spcPct val="114000"/>
              </a:lnSpc>
              <a:spcBef>
                <a:spcPts val="0"/>
              </a:spcBef>
              <a:spcAft>
                <a:spcPts val="600"/>
              </a:spcAft>
              <a:buNone/>
            </a:pPr>
            <a:r>
              <a:rPr lang="en-GB" sz="2000" b="0" i="0" u="none" strike="noStrike" dirty="0">
                <a:solidFill>
                  <a:srgbClr val="000000"/>
                </a:solidFill>
                <a:effectLst/>
                <a:latin typeface="Calibri" panose="020F0502020204030204" pitchFamily="34" charset="0"/>
                <a:cs typeface="Calibri" panose="020F0502020204030204" pitchFamily="34" charset="0"/>
              </a:rPr>
              <a:t>The publishing industry in the first quarter of 2023 saw a marginal increase of 0.25% in revenue from N10.11 Billion to N10.14 </a:t>
            </a:r>
            <a:r>
              <a:rPr lang="en-GB" sz="2000" dirty="0">
                <a:solidFill>
                  <a:srgbClr val="000000"/>
                </a:solidFill>
                <a:latin typeface="Calibri" panose="020F0502020204030204" pitchFamily="34" charset="0"/>
                <a:cs typeface="Calibri" panose="020F0502020204030204" pitchFamily="34" charset="0"/>
              </a:rPr>
              <a:t>B</a:t>
            </a:r>
            <a:r>
              <a:rPr lang="en-GB" sz="2000" b="0" i="0" u="none" strike="noStrike" dirty="0">
                <a:solidFill>
                  <a:srgbClr val="000000"/>
                </a:solidFill>
                <a:effectLst/>
                <a:latin typeface="Calibri" panose="020F0502020204030204" pitchFamily="34" charset="0"/>
                <a:cs typeface="Calibri" panose="020F0502020204030204" pitchFamily="34" charset="0"/>
              </a:rPr>
              <a:t>illion in the same quarter of 2022.</a:t>
            </a:r>
          </a:p>
          <a:p>
            <a:pPr marL="0" indent="0" algn="just">
              <a:lnSpc>
                <a:spcPct val="114000"/>
              </a:lnSpc>
              <a:spcBef>
                <a:spcPts val="0"/>
              </a:spcBef>
              <a:spcAft>
                <a:spcPts val="600"/>
              </a:spcAft>
              <a:buNone/>
            </a:pPr>
            <a:r>
              <a:rPr lang="en-GB" sz="2000" dirty="0">
                <a:solidFill>
                  <a:srgbClr val="000000"/>
                </a:solidFill>
                <a:latin typeface="Calibri" panose="020F0502020204030204" pitchFamily="34" charset="0"/>
                <a:cs typeface="Calibri" panose="020F0502020204030204" pitchFamily="34" charset="0"/>
              </a:rPr>
              <a:t>The audiovisual and </a:t>
            </a:r>
            <a:r>
              <a:rPr lang="en-GB" sz="2000" b="0" i="0" u="none" strike="noStrike" dirty="0">
                <a:solidFill>
                  <a:srgbClr val="000000"/>
                </a:solidFill>
                <a:effectLst/>
                <a:latin typeface="Calibri" panose="020F0502020204030204" pitchFamily="34" charset="0"/>
                <a:cs typeface="Calibri" panose="020F0502020204030204" pitchFamily="34" charset="0"/>
              </a:rPr>
              <a:t>music sectors together accounted for roughly N154 Billion (roughly US$197.6 million) of Nigeria's GDP in 2023.</a:t>
            </a:r>
          </a:p>
          <a:p>
            <a:pPr marL="0" indent="0" algn="just">
              <a:lnSpc>
                <a:spcPct val="114000"/>
              </a:lnSpc>
              <a:spcBef>
                <a:spcPts val="0"/>
              </a:spcBef>
              <a:spcAft>
                <a:spcPts val="600"/>
              </a:spcAft>
              <a:buNone/>
            </a:pPr>
            <a:r>
              <a:rPr lang="en-GB" sz="2000" dirty="0">
                <a:solidFill>
                  <a:srgbClr val="000000"/>
                </a:solidFill>
                <a:latin typeface="Calibri" panose="020F0502020204030204" pitchFamily="34" charset="0"/>
                <a:cs typeface="Calibri" panose="020F0502020204030204" pitchFamily="34" charset="0"/>
              </a:rPr>
              <a:t>In </a:t>
            </a:r>
            <a:r>
              <a:rPr lang="en-GB" sz="2000" b="0" i="0" u="none" strike="noStrike" dirty="0">
                <a:solidFill>
                  <a:srgbClr val="000000"/>
                </a:solidFill>
                <a:effectLst/>
                <a:latin typeface="Calibri" panose="020F0502020204030204" pitchFamily="34" charset="0"/>
                <a:cs typeface="Calibri" panose="020F0502020204030204" pitchFamily="34" charset="0"/>
              </a:rPr>
              <a:t>2023, the box office in Nigeria grossed about N7.24 </a:t>
            </a:r>
            <a:r>
              <a:rPr lang="en-GB" sz="2000" dirty="0">
                <a:solidFill>
                  <a:srgbClr val="000000"/>
                </a:solidFill>
                <a:latin typeface="Calibri" panose="020F0502020204030204" pitchFamily="34" charset="0"/>
                <a:cs typeface="Calibri" panose="020F0502020204030204" pitchFamily="34" charset="0"/>
              </a:rPr>
              <a:t>B</a:t>
            </a:r>
            <a:r>
              <a:rPr lang="en-GB" sz="2000" b="0" i="0" u="none" strike="noStrike" dirty="0">
                <a:solidFill>
                  <a:srgbClr val="000000"/>
                </a:solidFill>
                <a:effectLst/>
                <a:latin typeface="Calibri" panose="020F0502020204030204" pitchFamily="34" charset="0"/>
                <a:cs typeface="Calibri" panose="020F0502020204030204" pitchFamily="34" charset="0"/>
              </a:rPr>
              <a:t>illion, improving on the 2022 record of N6.94 </a:t>
            </a:r>
            <a:r>
              <a:rPr lang="en-GB" sz="2000" dirty="0">
                <a:solidFill>
                  <a:srgbClr val="000000"/>
                </a:solidFill>
                <a:latin typeface="Calibri" panose="020F0502020204030204" pitchFamily="34" charset="0"/>
                <a:cs typeface="Calibri" panose="020F0502020204030204" pitchFamily="34" charset="0"/>
              </a:rPr>
              <a:t>B</a:t>
            </a:r>
            <a:r>
              <a:rPr lang="en-GB" sz="2000" b="0" i="0" u="none" strike="noStrike" dirty="0">
                <a:solidFill>
                  <a:srgbClr val="000000"/>
                </a:solidFill>
                <a:effectLst/>
                <a:latin typeface="Calibri" panose="020F0502020204030204" pitchFamily="34" charset="0"/>
                <a:cs typeface="Calibri" panose="020F0502020204030204" pitchFamily="34" charset="0"/>
              </a:rPr>
              <a:t>illion and N4.74 Billion in 2021.</a:t>
            </a:r>
          </a:p>
          <a:p>
            <a:pPr marL="0" indent="0" algn="just">
              <a:lnSpc>
                <a:spcPct val="114000"/>
              </a:lnSpc>
              <a:spcBef>
                <a:spcPts val="0"/>
              </a:spcBef>
              <a:spcAft>
                <a:spcPts val="600"/>
              </a:spcAft>
              <a:buNone/>
            </a:pPr>
            <a:r>
              <a:rPr lang="en-GB" sz="2000" b="0" i="0" u="none" strike="noStrike" dirty="0">
                <a:solidFill>
                  <a:srgbClr val="000000"/>
                </a:solidFill>
                <a:effectLst/>
                <a:latin typeface="Calibri" panose="020F0502020204030204" pitchFamily="34" charset="0"/>
                <a:cs typeface="Calibri" panose="020F0502020204030204" pitchFamily="34" charset="0"/>
              </a:rPr>
              <a:t>The CMO for audiovisual works, AVRS, distributed a meagre collection of N18.68 Million to its members in 2023.</a:t>
            </a:r>
          </a:p>
          <a:p>
            <a:pPr marL="0" indent="0" algn="just">
              <a:lnSpc>
                <a:spcPct val="114000"/>
              </a:lnSpc>
              <a:spcBef>
                <a:spcPts val="0"/>
              </a:spcBef>
              <a:spcAft>
                <a:spcPts val="600"/>
              </a:spcAft>
              <a:buNone/>
            </a:pPr>
            <a:r>
              <a:rPr lang="en-GB" sz="2000" dirty="0">
                <a:solidFill>
                  <a:srgbClr val="000000"/>
                </a:solidFill>
                <a:latin typeface="Calibri" panose="020F0502020204030204" pitchFamily="34" charset="0"/>
                <a:cs typeface="Calibri" panose="020F0502020204030204" pitchFamily="34" charset="0"/>
              </a:rPr>
              <a:t>The figures on the innovation side is less impressive.</a:t>
            </a:r>
          </a:p>
        </p:txBody>
      </p:sp>
    </p:spTree>
    <p:extLst>
      <p:ext uri="{BB962C8B-B14F-4D97-AF65-F5344CB8AC3E}">
        <p14:creationId xmlns:p14="http://schemas.microsoft.com/office/powerpoint/2010/main" val="1381419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7FB15-4D88-DCC6-39C4-89E601EF0310}"/>
            </a:ext>
          </a:extLst>
        </p:cNvPr>
        <p:cNvGrpSpPr/>
        <p:nvPr/>
      </p:nvGrpSpPr>
      <p:grpSpPr>
        <a:xfrm>
          <a:off x="0" y="0"/>
          <a:ext cx="0" cy="0"/>
          <a:chOff x="0" y="0"/>
          <a:chExt cx="0" cy="0"/>
        </a:xfrm>
      </p:grpSpPr>
      <p:sp>
        <p:nvSpPr>
          <p:cNvPr id="2" name="Google Shape;3841;p14">
            <a:extLst>
              <a:ext uri="{FF2B5EF4-FFF2-40B4-BE49-F238E27FC236}">
                <a16:creationId xmlns:a16="http://schemas.microsoft.com/office/drawing/2014/main" id="{0985F043-754D-8EE4-5517-12946235829B}"/>
              </a:ext>
            </a:extLst>
          </p:cNvPr>
          <p:cNvSpPr txBox="1">
            <a:spLocks/>
          </p:cNvSpPr>
          <p:nvPr/>
        </p:nvSpPr>
        <p:spPr>
          <a:xfrm>
            <a:off x="395771" y="245663"/>
            <a:ext cx="9510229" cy="594294"/>
          </a:xfrm>
          <a:prstGeom prst="rect">
            <a:avLst/>
          </a:prstGeom>
        </p:spPr>
        <p:txBody>
          <a:bodyPr spcFirstLastPara="1" vert="horz" wrap="square" lIns="99044" tIns="99044" rIns="99044" bIns="99044" anchor="b" anchorCtr="0">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dirty="0">
                <a:solidFill>
                  <a:schemeClr val="bg1"/>
                </a:solidFill>
                <a:latin typeface="Century Gothic" panose="020B0502020202020204" pitchFamily="34" charset="0"/>
              </a:rPr>
              <a:t>The New Innovation and Creativity Landscape</a:t>
            </a:r>
          </a:p>
        </p:txBody>
      </p:sp>
      <p:sp>
        <p:nvSpPr>
          <p:cNvPr id="3" name="Google Shape;3843;p14">
            <a:extLst>
              <a:ext uri="{FF2B5EF4-FFF2-40B4-BE49-F238E27FC236}">
                <a16:creationId xmlns:a16="http://schemas.microsoft.com/office/drawing/2014/main" id="{7D9A04CC-68C4-7886-98E7-50C3732E1FD4}"/>
              </a:ext>
            </a:extLst>
          </p:cNvPr>
          <p:cNvSpPr txBox="1">
            <a:spLocks/>
          </p:cNvSpPr>
          <p:nvPr/>
        </p:nvSpPr>
        <p:spPr>
          <a:xfrm>
            <a:off x="191911" y="997527"/>
            <a:ext cx="9510229" cy="5541964"/>
          </a:xfrm>
          <a:prstGeom prst="rect">
            <a:avLst/>
          </a:prstGeom>
        </p:spPr>
        <p:txBody>
          <a:bodyPr spcFirstLastPara="1" vert="horz" wrap="square" lIns="99044" tIns="99044" rIns="99044" bIns="99044"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lgn="just">
              <a:lnSpc>
                <a:spcPct val="114000"/>
              </a:lnSpc>
              <a:spcBef>
                <a:spcPts val="0"/>
              </a:spcBef>
              <a:spcAft>
                <a:spcPts val="1200"/>
              </a:spcAf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Nigeria ranks 113th on the 2024 WIPO </a:t>
            </a:r>
            <a:r>
              <a:rPr lang="en-NG" sz="20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Global Innovation Index, </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behind </a:t>
            </a:r>
            <a:r>
              <a:rPr lang="en-GB" sz="2000" dirty="0">
                <a:effectLst/>
                <a:latin typeface="Calibri" panose="020F0502020204030204" pitchFamily="34" charset="0"/>
                <a:ea typeface="Arial Unicode MS" panose="020B0604020202020204" pitchFamily="34" charset="-128"/>
                <a:cs typeface="Calibri" panose="020F0502020204030204" pitchFamily="34" charset="0"/>
              </a:rPr>
              <a:t>Mauritius (55th); </a:t>
            </a:r>
            <a:r>
              <a:rPr lang="zh-CN" sz="2000" dirty="0">
                <a:effectLst/>
                <a:latin typeface="Calibri" panose="020F0502020204030204" pitchFamily="34" charset="0"/>
                <a:ea typeface="Arial Unicode MS" panose="020B0604020202020204" pitchFamily="34" charset="-128"/>
                <a:cs typeface="Calibri" panose="020F0502020204030204" pitchFamily="34" charset="0"/>
              </a:rPr>
              <a:t>South Africa (69th); Botswana (87th); Cape Verde (90th), Senegal (92nd); Kenya (96th); Ghana (101st); Namibia (102nd); Rwanda (104th); and Côte d’Ivoire (112nd).</a:t>
            </a:r>
            <a:r>
              <a:rPr lang="en-US" altLang="zh-CN" sz="2000" dirty="0">
                <a:effectLst/>
                <a:latin typeface="Calibri" panose="020F0502020204030204" pitchFamily="34" charset="0"/>
                <a:ea typeface="Arial Unicode MS" panose="020B0604020202020204" pitchFamily="34" charset="-128"/>
                <a:cs typeface="Calibri" panose="020F0502020204030204" pitchFamily="34" charset="0"/>
              </a:rPr>
              <a:t> Of course, </a:t>
            </a: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countries like Switzerland, Sweden, and the United States dominate the top spots​.</a:t>
            </a:r>
            <a:endParaRPr lang="en-NG" sz="20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just">
              <a:lnSpc>
                <a:spcPct val="114000"/>
              </a:lnSpc>
              <a:spcBef>
                <a:spcPts val="0"/>
              </a:spcBef>
              <a:spcAft>
                <a:spcPts val="1200"/>
              </a:spcAf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challenges are clear: Nigeria’s score of 18.44 points (out of 100) is low, compared to the global average of 33.17 points. This reflects a weakness in R&amp;D, infrastructure, and business sophistication​. Our R&amp;D spending was as low as 0.28% of GDP, while patent filings by residents was a mere 410 in 2020.</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14000"/>
              </a:lnSpc>
              <a:spcBef>
                <a:spcPts val="0"/>
              </a:spcBef>
              <a:spcAft>
                <a:spcPts val="1200"/>
              </a:spcAft>
              <a:buNone/>
            </a:pPr>
            <a:r>
              <a:rPr lang="en-N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numbers do not merely represent rankings. They are evidence of missed opportunities which impact on the economy. Global leaders in IP also leverage on their creative and innovation sectors for job creation, wealth generation and global competitiveness. Without significant and urgent reform, Nigeria will be left behind in the 21st Century.</a:t>
            </a:r>
            <a:endParaRPr lang="en-NG"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88106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{C2DC60FF-9847-6F4C-866E-137A221292E2}tf16401378</Template>
  <TotalTime>30516</TotalTime>
  <Words>3370</Words>
  <Application>Microsoft Office PowerPoint</Application>
  <PresentationFormat>A4 Paper (210x297 mm)</PresentationFormat>
  <Paragraphs>188</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PowerPoint Presentation</vt:lpstr>
      <vt:lpstr>PowerPoint Presentation</vt:lpstr>
      <vt:lpstr>PowerPoint Presentation</vt:lpstr>
      <vt:lpstr>OUR BLURRED VIEW OF THE 21ST CENTURY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Nigerian institute of advanced legal studies</dc:title>
  <dc:creator>Admin</dc:creator>
  <cp:lastModifiedBy>John Asein</cp:lastModifiedBy>
  <cp:revision>218</cp:revision>
  <cp:lastPrinted>2016-10-11T05:19:22Z</cp:lastPrinted>
  <dcterms:created xsi:type="dcterms:W3CDTF">2014-05-12T02:29:05Z</dcterms:created>
  <dcterms:modified xsi:type="dcterms:W3CDTF">2024-12-17T09:21:12Z</dcterms:modified>
</cp:coreProperties>
</file>