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286" r:id="rId3"/>
    <p:sldId id="285" r:id="rId4"/>
    <p:sldId id="287" r:id="rId5"/>
    <p:sldId id="288" r:id="rId6"/>
    <p:sldId id="292" r:id="rId7"/>
    <p:sldId id="294" r:id="rId8"/>
    <p:sldId id="293" r:id="rId9"/>
    <p:sldId id="320" r:id="rId10"/>
    <p:sldId id="322" r:id="rId11"/>
    <p:sldId id="321" r:id="rId12"/>
    <p:sldId id="328" r:id="rId13"/>
    <p:sldId id="323" r:id="rId14"/>
    <p:sldId id="318" r:id="rId15"/>
    <p:sldId id="329" r:id="rId16"/>
    <p:sldId id="330" r:id="rId17"/>
    <p:sldId id="311" r:id="rId18"/>
    <p:sldId id="312" r:id="rId19"/>
    <p:sldId id="324" r:id="rId20"/>
    <p:sldId id="331" r:id="rId21"/>
    <p:sldId id="332" r:id="rId22"/>
    <p:sldId id="32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580011"/>
    <a:srgbClr val="A50021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3" autoAdjust="0"/>
  </p:normalViewPr>
  <p:slideViewPr>
    <p:cSldViewPr>
      <p:cViewPr>
        <p:scale>
          <a:sx n="75" d="100"/>
          <a:sy n="75" d="100"/>
        </p:scale>
        <p:origin x="-1016" y="-1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BA157-8ACB-48D6-9C34-E4302E2E873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795912-2245-46BC-BC2E-8D0C5C2B6902}">
      <dgm:prSet phldrT="[Text]"/>
      <dgm:spPr/>
      <dgm:t>
        <a:bodyPr/>
        <a:lstStyle/>
        <a:p>
          <a:r>
            <a:rPr lang="en-US" dirty="0" smtClean="0"/>
            <a:t>PREDICTIVE AI</a:t>
          </a:r>
          <a:endParaRPr lang="en-US" dirty="0"/>
        </a:p>
      </dgm:t>
    </dgm:pt>
    <dgm:pt modelId="{9331F6A8-FB7B-4510-8A50-45DE0B355263}" type="parTrans" cxnId="{88EA600E-4555-4032-BD35-BBAA510627EE}">
      <dgm:prSet/>
      <dgm:spPr/>
      <dgm:t>
        <a:bodyPr/>
        <a:lstStyle/>
        <a:p>
          <a:endParaRPr lang="en-US"/>
        </a:p>
      </dgm:t>
    </dgm:pt>
    <dgm:pt modelId="{3ED6BADA-6FB5-4EFD-B03D-4330E40F3AE2}" type="sibTrans" cxnId="{88EA600E-4555-4032-BD35-BBAA510627EE}">
      <dgm:prSet/>
      <dgm:spPr/>
      <dgm:t>
        <a:bodyPr/>
        <a:lstStyle/>
        <a:p>
          <a:endParaRPr lang="en-US"/>
        </a:p>
      </dgm:t>
    </dgm:pt>
    <dgm:pt modelId="{41EDBC47-063D-4ED8-9EE5-D20160CEA1D2}">
      <dgm:prSet phldrT="[Text]"/>
      <dgm:spPr/>
      <dgm:t>
        <a:bodyPr/>
        <a:lstStyle/>
        <a:p>
          <a:r>
            <a:rPr lang="en-US" dirty="0" smtClean="0"/>
            <a:t>GENERATIVE AI</a:t>
          </a:r>
          <a:endParaRPr lang="en-US" dirty="0"/>
        </a:p>
      </dgm:t>
    </dgm:pt>
    <dgm:pt modelId="{CF143A12-6373-4529-B0BD-E0D835913B1A}" type="parTrans" cxnId="{6A6575F2-B827-4907-8AA5-DA27FDA10C10}">
      <dgm:prSet/>
      <dgm:spPr/>
      <dgm:t>
        <a:bodyPr/>
        <a:lstStyle/>
        <a:p>
          <a:endParaRPr lang="en-US"/>
        </a:p>
      </dgm:t>
    </dgm:pt>
    <dgm:pt modelId="{D2435005-9929-4812-882C-8B456CE3F029}" type="sibTrans" cxnId="{6A6575F2-B827-4907-8AA5-DA27FDA10C10}">
      <dgm:prSet/>
      <dgm:spPr/>
      <dgm:t>
        <a:bodyPr/>
        <a:lstStyle/>
        <a:p>
          <a:endParaRPr lang="en-US"/>
        </a:p>
      </dgm:t>
    </dgm:pt>
    <dgm:pt modelId="{028208EA-AD2A-4B1D-BE82-F0DCAB5BB9DC}">
      <dgm:prSet phldrT="[Text]"/>
      <dgm:spPr/>
      <dgm:t>
        <a:bodyPr/>
        <a:lstStyle/>
        <a:p>
          <a:r>
            <a:rPr lang="en-US" b="0" i="0" dirty="0" smtClean="0"/>
            <a:t>SUPERVISED LEARNING</a:t>
          </a:r>
          <a:endParaRPr lang="en-US" dirty="0"/>
        </a:p>
      </dgm:t>
    </dgm:pt>
    <dgm:pt modelId="{6F9ED6D8-5C4A-4B89-B9FE-27F23EC1B33C}" type="parTrans" cxnId="{F8FF4DC3-26A6-4ECE-ACB9-3AEE25571A8E}">
      <dgm:prSet/>
      <dgm:spPr/>
      <dgm:t>
        <a:bodyPr/>
        <a:lstStyle/>
        <a:p>
          <a:endParaRPr lang="en-US"/>
        </a:p>
      </dgm:t>
    </dgm:pt>
    <dgm:pt modelId="{AE7EDFB6-240B-43BC-B729-401D2679A4E9}" type="sibTrans" cxnId="{F8FF4DC3-26A6-4ECE-ACB9-3AEE25571A8E}">
      <dgm:prSet/>
      <dgm:spPr/>
      <dgm:t>
        <a:bodyPr/>
        <a:lstStyle/>
        <a:p>
          <a:endParaRPr lang="en-US"/>
        </a:p>
      </dgm:t>
    </dgm:pt>
    <dgm:pt modelId="{7E9DFA13-9128-4EFC-BB81-DE2FB12D655D}">
      <dgm:prSet phldrT="[Text]"/>
      <dgm:spPr/>
      <dgm:t>
        <a:bodyPr/>
        <a:lstStyle/>
        <a:p>
          <a:r>
            <a:rPr lang="en-US" dirty="0" smtClean="0"/>
            <a:t>GENERATIVE ADVERSARIAL NETWORK</a:t>
          </a:r>
          <a:endParaRPr lang="en-US" dirty="0"/>
        </a:p>
      </dgm:t>
    </dgm:pt>
    <dgm:pt modelId="{552C414E-EC49-4BD0-BB3C-66448684804E}" type="parTrans" cxnId="{6CE3C0A4-6430-4B1D-A108-BF8CB0F59F0C}">
      <dgm:prSet/>
      <dgm:spPr/>
      <dgm:t>
        <a:bodyPr/>
        <a:lstStyle/>
        <a:p>
          <a:endParaRPr lang="en-US"/>
        </a:p>
      </dgm:t>
    </dgm:pt>
    <dgm:pt modelId="{87B42A8E-0F05-44BA-AA50-C1351D840108}" type="sibTrans" cxnId="{6CE3C0A4-6430-4B1D-A108-BF8CB0F59F0C}">
      <dgm:prSet/>
      <dgm:spPr/>
      <dgm:t>
        <a:bodyPr/>
        <a:lstStyle/>
        <a:p>
          <a:endParaRPr lang="en-US"/>
        </a:p>
      </dgm:t>
    </dgm:pt>
    <dgm:pt modelId="{7EAFD71B-AFFA-4CDE-9C68-2B00FD43F7B6}">
      <dgm:prSet phldrT="[Text]"/>
      <dgm:spPr/>
      <dgm:t>
        <a:bodyPr/>
        <a:lstStyle/>
        <a:p>
          <a:r>
            <a:rPr lang="en-US" dirty="0" smtClean="0"/>
            <a:t>GEMINI</a:t>
          </a:r>
          <a:endParaRPr lang="en-US" dirty="0"/>
        </a:p>
      </dgm:t>
    </dgm:pt>
    <dgm:pt modelId="{9770EBED-2586-4112-BD47-B4C14A281688}" type="parTrans" cxnId="{E13C0C1D-8A27-4B05-99F9-6866B59B4BEA}">
      <dgm:prSet/>
      <dgm:spPr/>
      <dgm:t>
        <a:bodyPr/>
        <a:lstStyle/>
        <a:p>
          <a:endParaRPr lang="en-US"/>
        </a:p>
      </dgm:t>
    </dgm:pt>
    <dgm:pt modelId="{F2AF646D-A2C1-451B-85FA-BB193F31640B}" type="sibTrans" cxnId="{E13C0C1D-8A27-4B05-99F9-6866B59B4BEA}">
      <dgm:prSet/>
      <dgm:spPr/>
      <dgm:t>
        <a:bodyPr/>
        <a:lstStyle/>
        <a:p>
          <a:endParaRPr lang="en-US"/>
        </a:p>
      </dgm:t>
    </dgm:pt>
    <dgm:pt modelId="{7C0F9343-542F-4976-94C2-E21E8D64FA0B}">
      <dgm:prSet phldrT="[Text]"/>
      <dgm:spPr/>
      <dgm:t>
        <a:bodyPr/>
        <a:lstStyle/>
        <a:p>
          <a:r>
            <a:rPr lang="en-US" dirty="0" smtClean="0"/>
            <a:t>LLAMA</a:t>
          </a:r>
          <a:endParaRPr lang="en-US" dirty="0"/>
        </a:p>
      </dgm:t>
    </dgm:pt>
    <dgm:pt modelId="{453D6CEE-AEE9-4B2A-A625-F7460F0CB4B1}" type="parTrans" cxnId="{B590FB7C-DB6E-4307-A981-0A2B795922D6}">
      <dgm:prSet/>
      <dgm:spPr/>
      <dgm:t>
        <a:bodyPr/>
        <a:lstStyle/>
        <a:p>
          <a:endParaRPr lang="en-US"/>
        </a:p>
      </dgm:t>
    </dgm:pt>
    <dgm:pt modelId="{7BC11BE2-B83B-46DA-928E-6567A6B162BF}" type="sibTrans" cxnId="{B590FB7C-DB6E-4307-A981-0A2B795922D6}">
      <dgm:prSet/>
      <dgm:spPr/>
      <dgm:t>
        <a:bodyPr/>
        <a:lstStyle/>
        <a:p>
          <a:endParaRPr lang="en-US"/>
        </a:p>
      </dgm:t>
    </dgm:pt>
    <dgm:pt modelId="{0974D944-D58D-464E-9EFF-C9601C930E22}">
      <dgm:prSet phldrT="[Text]"/>
      <dgm:spPr/>
      <dgm:t>
        <a:bodyPr/>
        <a:lstStyle/>
        <a:p>
          <a:r>
            <a:rPr lang="en-US" dirty="0" smtClean="0"/>
            <a:t>MIDJOURNEY</a:t>
          </a:r>
          <a:endParaRPr lang="en-US" dirty="0"/>
        </a:p>
      </dgm:t>
    </dgm:pt>
    <dgm:pt modelId="{B44BE9FE-D839-465C-9181-050AE6A94936}" type="parTrans" cxnId="{57D8BFEB-0923-4E9F-985D-C3873A144A95}">
      <dgm:prSet/>
      <dgm:spPr/>
      <dgm:t>
        <a:bodyPr/>
        <a:lstStyle/>
        <a:p>
          <a:endParaRPr lang="en-US"/>
        </a:p>
      </dgm:t>
    </dgm:pt>
    <dgm:pt modelId="{63D2DD88-951B-4540-A235-CFA0737A86BB}" type="sibTrans" cxnId="{57D8BFEB-0923-4E9F-985D-C3873A144A95}">
      <dgm:prSet/>
      <dgm:spPr/>
      <dgm:t>
        <a:bodyPr/>
        <a:lstStyle/>
        <a:p>
          <a:endParaRPr lang="en-US"/>
        </a:p>
      </dgm:t>
    </dgm:pt>
    <dgm:pt modelId="{FACD4A09-44F6-482E-B77A-21F086CF74E8}">
      <dgm:prSet phldrT="[Text]"/>
      <dgm:spPr/>
      <dgm:t>
        <a:bodyPr/>
        <a:lstStyle/>
        <a:p>
          <a:r>
            <a:rPr lang="en-US" b="0" i="0" dirty="0" smtClean="0"/>
            <a:t>UNSUPERVISED LEARNING</a:t>
          </a:r>
          <a:endParaRPr lang="en-US" dirty="0"/>
        </a:p>
      </dgm:t>
    </dgm:pt>
    <dgm:pt modelId="{B25760EC-15E6-440F-98C1-D8F981C31A36}" type="parTrans" cxnId="{CAB7B1DD-7428-45D1-94E1-31A594A14999}">
      <dgm:prSet/>
      <dgm:spPr/>
      <dgm:t>
        <a:bodyPr/>
        <a:lstStyle/>
        <a:p>
          <a:endParaRPr lang="en-US"/>
        </a:p>
      </dgm:t>
    </dgm:pt>
    <dgm:pt modelId="{D40E8C25-1579-453D-92B8-0432DCB01000}" type="sibTrans" cxnId="{CAB7B1DD-7428-45D1-94E1-31A594A14999}">
      <dgm:prSet/>
      <dgm:spPr/>
      <dgm:t>
        <a:bodyPr/>
        <a:lstStyle/>
        <a:p>
          <a:endParaRPr lang="en-US"/>
        </a:p>
      </dgm:t>
    </dgm:pt>
    <dgm:pt modelId="{20536E56-31D5-4728-A1BF-6F5E461946FB}">
      <dgm:prSet phldrT="[Text]"/>
      <dgm:spPr/>
      <dgm:t>
        <a:bodyPr/>
        <a:lstStyle/>
        <a:p>
          <a:r>
            <a:rPr lang="en-US" b="0" i="0" dirty="0" smtClean="0"/>
            <a:t>RECOMMENDER SYSTEM</a:t>
          </a:r>
          <a:endParaRPr lang="en-US" dirty="0"/>
        </a:p>
      </dgm:t>
    </dgm:pt>
    <dgm:pt modelId="{2E9554A7-062A-43DE-BFE5-E02E4209AD11}" type="parTrans" cxnId="{47E0AB7F-E7FC-4914-B862-AF98906B5F24}">
      <dgm:prSet/>
      <dgm:spPr/>
      <dgm:t>
        <a:bodyPr/>
        <a:lstStyle/>
        <a:p>
          <a:endParaRPr lang="en-US"/>
        </a:p>
      </dgm:t>
    </dgm:pt>
    <dgm:pt modelId="{3C5250D2-96A6-467D-9AF2-90B1B34CCA45}" type="sibTrans" cxnId="{47E0AB7F-E7FC-4914-B862-AF98906B5F24}">
      <dgm:prSet/>
      <dgm:spPr/>
      <dgm:t>
        <a:bodyPr/>
        <a:lstStyle/>
        <a:p>
          <a:endParaRPr lang="en-US"/>
        </a:p>
      </dgm:t>
    </dgm:pt>
    <dgm:pt modelId="{1EB0DE10-82E1-45F5-9F7A-B677EAE20C3E}">
      <dgm:prSet phldrT="[Text]"/>
      <dgm:spPr/>
      <dgm:t>
        <a:bodyPr/>
        <a:lstStyle/>
        <a:p>
          <a:r>
            <a:rPr lang="en-US" dirty="0" smtClean="0"/>
            <a:t>REINFORCEMENT LEARNING</a:t>
          </a:r>
          <a:endParaRPr lang="en-US" dirty="0"/>
        </a:p>
      </dgm:t>
    </dgm:pt>
    <dgm:pt modelId="{87840607-9443-411D-A999-73C674A9677D}" type="parTrans" cxnId="{DDE6BE2C-31CE-432A-97BB-A35A4D2902ED}">
      <dgm:prSet/>
      <dgm:spPr/>
      <dgm:t>
        <a:bodyPr/>
        <a:lstStyle/>
        <a:p>
          <a:endParaRPr lang="en-US"/>
        </a:p>
      </dgm:t>
    </dgm:pt>
    <dgm:pt modelId="{CC390A58-2B9C-40B1-A8BD-FE5AD1B838A4}" type="sibTrans" cxnId="{DDE6BE2C-31CE-432A-97BB-A35A4D2902ED}">
      <dgm:prSet/>
      <dgm:spPr/>
      <dgm:t>
        <a:bodyPr/>
        <a:lstStyle/>
        <a:p>
          <a:endParaRPr lang="en-US"/>
        </a:p>
      </dgm:t>
    </dgm:pt>
    <dgm:pt modelId="{9184B117-6DCA-416B-A19C-4F2B94779297}">
      <dgm:prSet phldrT="[Text]"/>
      <dgm:spPr/>
      <dgm:t>
        <a:bodyPr/>
        <a:lstStyle/>
        <a:p>
          <a:r>
            <a:rPr lang="en-US" dirty="0" smtClean="0"/>
            <a:t>TIME SERIES FORECASTING</a:t>
          </a:r>
          <a:endParaRPr lang="en-US" dirty="0"/>
        </a:p>
      </dgm:t>
    </dgm:pt>
    <dgm:pt modelId="{91B0886F-E204-4A7D-9427-A704ABFC3D2D}" type="parTrans" cxnId="{4121C170-E94E-4FBB-98D6-498CAC509560}">
      <dgm:prSet/>
      <dgm:spPr/>
      <dgm:t>
        <a:bodyPr/>
        <a:lstStyle/>
        <a:p>
          <a:endParaRPr lang="en-US"/>
        </a:p>
      </dgm:t>
    </dgm:pt>
    <dgm:pt modelId="{90E226E8-FBEB-404D-8551-F997D294AC75}" type="sibTrans" cxnId="{4121C170-E94E-4FBB-98D6-498CAC509560}">
      <dgm:prSet/>
      <dgm:spPr/>
      <dgm:t>
        <a:bodyPr/>
        <a:lstStyle/>
        <a:p>
          <a:endParaRPr lang="en-US"/>
        </a:p>
      </dgm:t>
    </dgm:pt>
    <dgm:pt modelId="{9414F6EB-3EFF-4BA3-A4C9-5C5792E84C60}">
      <dgm:prSet phldrT="[Text]"/>
      <dgm:spPr/>
      <dgm:t>
        <a:bodyPr/>
        <a:lstStyle/>
        <a:p>
          <a:r>
            <a:rPr lang="en-US" dirty="0" smtClean="0"/>
            <a:t>CHATGPT</a:t>
          </a:r>
          <a:endParaRPr lang="en-US" dirty="0"/>
        </a:p>
      </dgm:t>
    </dgm:pt>
    <dgm:pt modelId="{712B288E-F306-42FA-8F83-E816B124DE28}" type="parTrans" cxnId="{2756A397-02E7-4BE6-B2EE-4B71ECB435CA}">
      <dgm:prSet/>
      <dgm:spPr/>
      <dgm:t>
        <a:bodyPr/>
        <a:lstStyle/>
        <a:p>
          <a:endParaRPr lang="en-US"/>
        </a:p>
      </dgm:t>
    </dgm:pt>
    <dgm:pt modelId="{CA0680BB-0378-4E9B-AFD1-3D8FCAE4BF39}" type="sibTrans" cxnId="{2756A397-02E7-4BE6-B2EE-4B71ECB435CA}">
      <dgm:prSet/>
      <dgm:spPr/>
      <dgm:t>
        <a:bodyPr/>
        <a:lstStyle/>
        <a:p>
          <a:endParaRPr lang="en-US"/>
        </a:p>
      </dgm:t>
    </dgm:pt>
    <dgm:pt modelId="{29240F14-0351-4F0C-AE7E-FC81647DC030}">
      <dgm:prSet phldrT="[Text]"/>
      <dgm:spPr/>
      <dgm:t>
        <a:bodyPr/>
        <a:lstStyle/>
        <a:p>
          <a:r>
            <a:rPr lang="en-US" dirty="0" smtClean="0"/>
            <a:t>GENERATIVE PRE-TRAINED MODELS</a:t>
          </a:r>
          <a:endParaRPr lang="en-US" dirty="0"/>
        </a:p>
      </dgm:t>
    </dgm:pt>
    <dgm:pt modelId="{C25D49DD-18D1-496C-8E9E-D1BE71E33D10}" type="parTrans" cxnId="{72CFE924-8C1C-434C-84F5-702619ACC6A9}">
      <dgm:prSet/>
      <dgm:spPr/>
      <dgm:t>
        <a:bodyPr/>
        <a:lstStyle/>
        <a:p>
          <a:endParaRPr lang="en-US"/>
        </a:p>
      </dgm:t>
    </dgm:pt>
    <dgm:pt modelId="{4971DB5F-7780-4163-BB94-EFC4F009D44B}" type="sibTrans" cxnId="{72CFE924-8C1C-434C-84F5-702619ACC6A9}">
      <dgm:prSet/>
      <dgm:spPr/>
      <dgm:t>
        <a:bodyPr/>
        <a:lstStyle/>
        <a:p>
          <a:endParaRPr lang="en-US"/>
        </a:p>
      </dgm:t>
    </dgm:pt>
    <dgm:pt modelId="{0ECB40FF-21BD-4117-8520-CDC5DDE62CE5}">
      <dgm:prSet phldrT="[Text]"/>
      <dgm:spPr/>
      <dgm:t>
        <a:bodyPr/>
        <a:lstStyle/>
        <a:p>
          <a:r>
            <a:rPr lang="en-US" dirty="0" smtClean="0"/>
            <a:t>EXAMPLES:</a:t>
          </a:r>
          <a:endParaRPr lang="en-US" dirty="0"/>
        </a:p>
      </dgm:t>
    </dgm:pt>
    <dgm:pt modelId="{C0C80225-DA7F-411D-A570-853F85F78CDD}" type="parTrans" cxnId="{A2D0ACE6-68CE-4246-9480-3EA5063ED6EA}">
      <dgm:prSet/>
      <dgm:spPr/>
      <dgm:t>
        <a:bodyPr/>
        <a:lstStyle/>
        <a:p>
          <a:endParaRPr lang="en-US"/>
        </a:p>
      </dgm:t>
    </dgm:pt>
    <dgm:pt modelId="{7AD0EFD7-D094-44C0-A3F9-621764B84E4C}" type="sibTrans" cxnId="{A2D0ACE6-68CE-4246-9480-3EA5063ED6EA}">
      <dgm:prSet/>
      <dgm:spPr/>
      <dgm:t>
        <a:bodyPr/>
        <a:lstStyle/>
        <a:p>
          <a:endParaRPr lang="en-US"/>
        </a:p>
      </dgm:t>
    </dgm:pt>
    <dgm:pt modelId="{769BDC80-637D-4DFA-BB93-8A2A0643F9BF}" type="pres">
      <dgm:prSet presAssocID="{FD9BA157-8ACB-48D6-9C34-E4302E2E8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6C7EA-B607-485D-BB2A-08C5FE7BA907}" type="pres">
      <dgm:prSet presAssocID="{94795912-2245-46BC-BC2E-8D0C5C2B6902}" presName="composite" presStyleCnt="0"/>
      <dgm:spPr/>
    </dgm:pt>
    <dgm:pt modelId="{2B8C04F3-E001-4A1F-B935-4E6933F297AA}" type="pres">
      <dgm:prSet presAssocID="{94795912-2245-46BC-BC2E-8D0C5C2B690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17EA0-4ACE-4CCE-8818-D2D35CB9986D}" type="pres">
      <dgm:prSet presAssocID="{94795912-2245-46BC-BC2E-8D0C5C2B6902}" presName="desTx" presStyleLbl="alignAccFollowNode1" presStyleIdx="0" presStyleCnt="2" custLinFactNeighborX="-103" custLinFactNeighborY="-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672B6-7B05-4BEE-A746-6C6EC777D00E}" type="pres">
      <dgm:prSet presAssocID="{3ED6BADA-6FB5-4EFD-B03D-4330E40F3AE2}" presName="space" presStyleCnt="0"/>
      <dgm:spPr/>
    </dgm:pt>
    <dgm:pt modelId="{3114D781-07C1-4516-BA97-928C9CCD8A19}" type="pres">
      <dgm:prSet presAssocID="{41EDBC47-063D-4ED8-9EE5-D20160CEA1D2}" presName="composite" presStyleCnt="0"/>
      <dgm:spPr/>
    </dgm:pt>
    <dgm:pt modelId="{D0A22674-8C5B-48A1-BA16-4F2D877AAF5A}" type="pres">
      <dgm:prSet presAssocID="{41EDBC47-063D-4ED8-9EE5-D20160CEA1D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AC64A-8299-4549-AC8E-61CCD4A7FA9A}" type="pres">
      <dgm:prSet presAssocID="{41EDBC47-063D-4ED8-9EE5-D20160CEA1D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44D1CC-1C04-4915-9941-D1B230B0E623}" type="presOf" srcId="{20536E56-31D5-4728-A1BF-6F5E461946FB}" destId="{1BA17EA0-4ACE-4CCE-8818-D2D35CB9986D}" srcOrd="0" destOrd="2" presId="urn:microsoft.com/office/officeart/2005/8/layout/hList1"/>
    <dgm:cxn modelId="{72CFE924-8C1C-434C-84F5-702619ACC6A9}" srcId="{41EDBC47-063D-4ED8-9EE5-D20160CEA1D2}" destId="{29240F14-0351-4F0C-AE7E-FC81647DC030}" srcOrd="1" destOrd="0" parTransId="{C25D49DD-18D1-496C-8E9E-D1BE71E33D10}" sibTransId="{4971DB5F-7780-4163-BB94-EFC4F009D44B}"/>
    <dgm:cxn modelId="{25A028D3-2EB3-43A4-9837-4F34422D1752}" type="presOf" srcId="{FD9BA157-8ACB-48D6-9C34-E4302E2E8739}" destId="{769BDC80-637D-4DFA-BB93-8A2A0643F9BF}" srcOrd="0" destOrd="0" presId="urn:microsoft.com/office/officeart/2005/8/layout/hList1"/>
    <dgm:cxn modelId="{96085F46-06B7-4822-B64B-54C1427C8F86}" type="presOf" srcId="{9414F6EB-3EFF-4BA3-A4C9-5C5792E84C60}" destId="{FC8AC64A-8299-4549-AC8E-61CCD4A7FA9A}" srcOrd="0" destOrd="3" presId="urn:microsoft.com/office/officeart/2005/8/layout/hList1"/>
    <dgm:cxn modelId="{448BDF8C-AA77-4A0C-8024-5A56B1CE8C96}" type="presOf" srcId="{29240F14-0351-4F0C-AE7E-FC81647DC030}" destId="{FC8AC64A-8299-4549-AC8E-61CCD4A7FA9A}" srcOrd="0" destOrd="1" presId="urn:microsoft.com/office/officeart/2005/8/layout/hList1"/>
    <dgm:cxn modelId="{CF1FD952-906A-483E-BE76-3A434063828D}" type="presOf" srcId="{0974D944-D58D-464E-9EFF-C9601C930E22}" destId="{FC8AC64A-8299-4549-AC8E-61CCD4A7FA9A}" srcOrd="0" destOrd="6" presId="urn:microsoft.com/office/officeart/2005/8/layout/hList1"/>
    <dgm:cxn modelId="{E9EC0902-A971-4A73-81C3-9FB4D6F48552}" type="presOf" srcId="{9184B117-6DCA-416B-A19C-4F2B94779297}" destId="{1BA17EA0-4ACE-4CCE-8818-D2D35CB9986D}" srcOrd="0" destOrd="4" presId="urn:microsoft.com/office/officeart/2005/8/layout/hList1"/>
    <dgm:cxn modelId="{AEF99EA4-993D-4E05-8F58-9F9566ECACF5}" type="presOf" srcId="{7E9DFA13-9128-4EFC-BB81-DE2FB12D655D}" destId="{FC8AC64A-8299-4549-AC8E-61CCD4A7FA9A}" srcOrd="0" destOrd="0" presId="urn:microsoft.com/office/officeart/2005/8/layout/hList1"/>
    <dgm:cxn modelId="{88EA600E-4555-4032-BD35-BBAA510627EE}" srcId="{FD9BA157-8ACB-48D6-9C34-E4302E2E8739}" destId="{94795912-2245-46BC-BC2E-8D0C5C2B6902}" srcOrd="0" destOrd="0" parTransId="{9331F6A8-FB7B-4510-8A50-45DE0B355263}" sibTransId="{3ED6BADA-6FB5-4EFD-B03D-4330E40F3AE2}"/>
    <dgm:cxn modelId="{CAB7B1DD-7428-45D1-94E1-31A594A14999}" srcId="{94795912-2245-46BC-BC2E-8D0C5C2B6902}" destId="{FACD4A09-44F6-482E-B77A-21F086CF74E8}" srcOrd="1" destOrd="0" parTransId="{B25760EC-15E6-440F-98C1-D8F981C31A36}" sibTransId="{D40E8C25-1579-453D-92B8-0432DCB01000}"/>
    <dgm:cxn modelId="{DDE6BE2C-31CE-432A-97BB-A35A4D2902ED}" srcId="{94795912-2245-46BC-BC2E-8D0C5C2B6902}" destId="{1EB0DE10-82E1-45F5-9F7A-B677EAE20C3E}" srcOrd="3" destOrd="0" parTransId="{87840607-9443-411D-A999-73C674A9677D}" sibTransId="{CC390A58-2B9C-40B1-A8BD-FE5AD1B838A4}"/>
    <dgm:cxn modelId="{57D8BFEB-0923-4E9F-985D-C3873A144A95}" srcId="{0ECB40FF-21BD-4117-8520-CDC5DDE62CE5}" destId="{0974D944-D58D-464E-9EFF-C9601C930E22}" srcOrd="3" destOrd="0" parTransId="{B44BE9FE-D839-465C-9181-050AE6A94936}" sibTransId="{63D2DD88-951B-4540-A235-CFA0737A86BB}"/>
    <dgm:cxn modelId="{851FB5CE-07BC-4DF4-B36D-DE977041B8DB}" type="presOf" srcId="{1EB0DE10-82E1-45F5-9F7A-B677EAE20C3E}" destId="{1BA17EA0-4ACE-4CCE-8818-D2D35CB9986D}" srcOrd="0" destOrd="3" presId="urn:microsoft.com/office/officeart/2005/8/layout/hList1"/>
    <dgm:cxn modelId="{F8FF4DC3-26A6-4ECE-ACB9-3AEE25571A8E}" srcId="{94795912-2245-46BC-BC2E-8D0C5C2B6902}" destId="{028208EA-AD2A-4B1D-BE82-F0DCAB5BB9DC}" srcOrd="0" destOrd="0" parTransId="{6F9ED6D8-5C4A-4B89-B9FE-27F23EC1B33C}" sibTransId="{AE7EDFB6-240B-43BC-B729-401D2679A4E9}"/>
    <dgm:cxn modelId="{5290F6FB-FEE3-406C-AD3B-4E16FED66EC3}" type="presOf" srcId="{7C0F9343-542F-4976-94C2-E21E8D64FA0B}" destId="{FC8AC64A-8299-4549-AC8E-61CCD4A7FA9A}" srcOrd="0" destOrd="5" presId="urn:microsoft.com/office/officeart/2005/8/layout/hList1"/>
    <dgm:cxn modelId="{3A39F594-599B-4646-9897-C04369796166}" type="presOf" srcId="{028208EA-AD2A-4B1D-BE82-F0DCAB5BB9DC}" destId="{1BA17EA0-4ACE-4CCE-8818-D2D35CB9986D}" srcOrd="0" destOrd="0" presId="urn:microsoft.com/office/officeart/2005/8/layout/hList1"/>
    <dgm:cxn modelId="{A2D0ACE6-68CE-4246-9480-3EA5063ED6EA}" srcId="{41EDBC47-063D-4ED8-9EE5-D20160CEA1D2}" destId="{0ECB40FF-21BD-4117-8520-CDC5DDE62CE5}" srcOrd="2" destOrd="0" parTransId="{C0C80225-DA7F-411D-A570-853F85F78CDD}" sibTransId="{7AD0EFD7-D094-44C0-A3F9-621764B84E4C}"/>
    <dgm:cxn modelId="{82E738FE-C03C-47CA-B84D-66CDB41B33DE}" type="presOf" srcId="{94795912-2245-46BC-BC2E-8D0C5C2B6902}" destId="{2B8C04F3-E001-4A1F-B935-4E6933F297AA}" srcOrd="0" destOrd="0" presId="urn:microsoft.com/office/officeart/2005/8/layout/hList1"/>
    <dgm:cxn modelId="{4121C170-E94E-4FBB-98D6-498CAC509560}" srcId="{94795912-2245-46BC-BC2E-8D0C5C2B6902}" destId="{9184B117-6DCA-416B-A19C-4F2B94779297}" srcOrd="4" destOrd="0" parTransId="{91B0886F-E204-4A7D-9427-A704ABFC3D2D}" sibTransId="{90E226E8-FBEB-404D-8551-F997D294AC75}"/>
    <dgm:cxn modelId="{47E0AB7F-E7FC-4914-B862-AF98906B5F24}" srcId="{94795912-2245-46BC-BC2E-8D0C5C2B6902}" destId="{20536E56-31D5-4728-A1BF-6F5E461946FB}" srcOrd="2" destOrd="0" parTransId="{2E9554A7-062A-43DE-BFE5-E02E4209AD11}" sibTransId="{3C5250D2-96A6-467D-9AF2-90B1B34CCA45}"/>
    <dgm:cxn modelId="{E1DCE7FA-D38C-4BA2-8CAD-CCBD7D4A0E44}" type="presOf" srcId="{41EDBC47-063D-4ED8-9EE5-D20160CEA1D2}" destId="{D0A22674-8C5B-48A1-BA16-4F2D877AAF5A}" srcOrd="0" destOrd="0" presId="urn:microsoft.com/office/officeart/2005/8/layout/hList1"/>
    <dgm:cxn modelId="{2756A397-02E7-4BE6-B2EE-4B71ECB435CA}" srcId="{0ECB40FF-21BD-4117-8520-CDC5DDE62CE5}" destId="{9414F6EB-3EFF-4BA3-A4C9-5C5792E84C60}" srcOrd="0" destOrd="0" parTransId="{712B288E-F306-42FA-8F83-E816B124DE28}" sibTransId="{CA0680BB-0378-4E9B-AFD1-3D8FCAE4BF39}"/>
    <dgm:cxn modelId="{E13C0C1D-8A27-4B05-99F9-6866B59B4BEA}" srcId="{0ECB40FF-21BD-4117-8520-CDC5DDE62CE5}" destId="{7EAFD71B-AFFA-4CDE-9C68-2B00FD43F7B6}" srcOrd="1" destOrd="0" parTransId="{9770EBED-2586-4112-BD47-B4C14A281688}" sibTransId="{F2AF646D-A2C1-451B-85FA-BB193F31640B}"/>
    <dgm:cxn modelId="{6A6575F2-B827-4907-8AA5-DA27FDA10C10}" srcId="{FD9BA157-8ACB-48D6-9C34-E4302E2E8739}" destId="{41EDBC47-063D-4ED8-9EE5-D20160CEA1D2}" srcOrd="1" destOrd="0" parTransId="{CF143A12-6373-4529-B0BD-E0D835913B1A}" sibTransId="{D2435005-9929-4812-882C-8B456CE3F029}"/>
    <dgm:cxn modelId="{10970400-B8BC-4FAC-B5CA-6C1B23E46FF6}" type="presOf" srcId="{0ECB40FF-21BD-4117-8520-CDC5DDE62CE5}" destId="{FC8AC64A-8299-4549-AC8E-61CCD4A7FA9A}" srcOrd="0" destOrd="2" presId="urn:microsoft.com/office/officeart/2005/8/layout/hList1"/>
    <dgm:cxn modelId="{6CE3C0A4-6430-4B1D-A108-BF8CB0F59F0C}" srcId="{41EDBC47-063D-4ED8-9EE5-D20160CEA1D2}" destId="{7E9DFA13-9128-4EFC-BB81-DE2FB12D655D}" srcOrd="0" destOrd="0" parTransId="{552C414E-EC49-4BD0-BB3C-66448684804E}" sibTransId="{87B42A8E-0F05-44BA-AA50-C1351D840108}"/>
    <dgm:cxn modelId="{B590FB7C-DB6E-4307-A981-0A2B795922D6}" srcId="{0ECB40FF-21BD-4117-8520-CDC5DDE62CE5}" destId="{7C0F9343-542F-4976-94C2-E21E8D64FA0B}" srcOrd="2" destOrd="0" parTransId="{453D6CEE-AEE9-4B2A-A625-F7460F0CB4B1}" sibTransId="{7BC11BE2-B83B-46DA-928E-6567A6B162BF}"/>
    <dgm:cxn modelId="{9307C247-AEF5-45B3-8438-ECC2679F77E7}" type="presOf" srcId="{FACD4A09-44F6-482E-B77A-21F086CF74E8}" destId="{1BA17EA0-4ACE-4CCE-8818-D2D35CB9986D}" srcOrd="0" destOrd="1" presId="urn:microsoft.com/office/officeart/2005/8/layout/hList1"/>
    <dgm:cxn modelId="{560B3715-F0C5-41DB-8DCB-C0FA61F76B72}" type="presOf" srcId="{7EAFD71B-AFFA-4CDE-9C68-2B00FD43F7B6}" destId="{FC8AC64A-8299-4549-AC8E-61CCD4A7FA9A}" srcOrd="0" destOrd="4" presId="urn:microsoft.com/office/officeart/2005/8/layout/hList1"/>
    <dgm:cxn modelId="{E8CF83E0-C159-4295-BA0D-B7A5FB89D599}" type="presParOf" srcId="{769BDC80-637D-4DFA-BB93-8A2A0643F9BF}" destId="{A3E6C7EA-B607-485D-BB2A-08C5FE7BA907}" srcOrd="0" destOrd="0" presId="urn:microsoft.com/office/officeart/2005/8/layout/hList1"/>
    <dgm:cxn modelId="{6DCD067D-C0F2-47D9-BDB5-22AAC93809A4}" type="presParOf" srcId="{A3E6C7EA-B607-485D-BB2A-08C5FE7BA907}" destId="{2B8C04F3-E001-4A1F-B935-4E6933F297AA}" srcOrd="0" destOrd="0" presId="urn:microsoft.com/office/officeart/2005/8/layout/hList1"/>
    <dgm:cxn modelId="{EA8A0332-DD40-4DBB-8D3F-17E0AB59D970}" type="presParOf" srcId="{A3E6C7EA-B607-485D-BB2A-08C5FE7BA907}" destId="{1BA17EA0-4ACE-4CCE-8818-D2D35CB9986D}" srcOrd="1" destOrd="0" presId="urn:microsoft.com/office/officeart/2005/8/layout/hList1"/>
    <dgm:cxn modelId="{90B615C4-0EAD-42DA-95EB-E0241F332F81}" type="presParOf" srcId="{769BDC80-637D-4DFA-BB93-8A2A0643F9BF}" destId="{373672B6-7B05-4BEE-A746-6C6EC777D00E}" srcOrd="1" destOrd="0" presId="urn:microsoft.com/office/officeart/2005/8/layout/hList1"/>
    <dgm:cxn modelId="{B208026F-CBF5-46B9-A99A-65C9AA321990}" type="presParOf" srcId="{769BDC80-637D-4DFA-BB93-8A2A0643F9BF}" destId="{3114D781-07C1-4516-BA97-928C9CCD8A19}" srcOrd="2" destOrd="0" presId="urn:microsoft.com/office/officeart/2005/8/layout/hList1"/>
    <dgm:cxn modelId="{76797A75-9897-448E-B6AA-BA3DD5D121D1}" type="presParOf" srcId="{3114D781-07C1-4516-BA97-928C9CCD8A19}" destId="{D0A22674-8C5B-48A1-BA16-4F2D877AAF5A}" srcOrd="0" destOrd="0" presId="urn:microsoft.com/office/officeart/2005/8/layout/hList1"/>
    <dgm:cxn modelId="{2658EABB-127A-4978-8D4C-1B8A1A427CE2}" type="presParOf" srcId="{3114D781-07C1-4516-BA97-928C9CCD8A19}" destId="{FC8AC64A-8299-4549-AC8E-61CCD4A7FA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BA157-8ACB-48D6-9C34-E4302E2E873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795912-2245-46BC-BC2E-8D0C5C2B6902}">
      <dgm:prSet phldrT="[Text]"/>
      <dgm:spPr/>
      <dgm:t>
        <a:bodyPr/>
        <a:lstStyle/>
        <a:p>
          <a:r>
            <a:rPr lang="en-US" dirty="0" smtClean="0"/>
            <a:t>Narrow AI</a:t>
          </a:r>
          <a:endParaRPr lang="en-US" dirty="0"/>
        </a:p>
      </dgm:t>
    </dgm:pt>
    <dgm:pt modelId="{9331F6A8-FB7B-4510-8A50-45DE0B355263}" type="parTrans" cxnId="{88EA600E-4555-4032-BD35-BBAA510627EE}">
      <dgm:prSet/>
      <dgm:spPr/>
      <dgm:t>
        <a:bodyPr/>
        <a:lstStyle/>
        <a:p>
          <a:endParaRPr lang="en-US"/>
        </a:p>
      </dgm:t>
    </dgm:pt>
    <dgm:pt modelId="{3ED6BADA-6FB5-4EFD-B03D-4330E40F3AE2}" type="sibTrans" cxnId="{88EA600E-4555-4032-BD35-BBAA510627EE}">
      <dgm:prSet/>
      <dgm:spPr/>
      <dgm:t>
        <a:bodyPr/>
        <a:lstStyle/>
        <a:p>
          <a:endParaRPr lang="en-US"/>
        </a:p>
      </dgm:t>
    </dgm:pt>
    <dgm:pt modelId="{41EDBC47-063D-4ED8-9EE5-D20160CEA1D2}">
      <dgm:prSet phldrT="[Text]"/>
      <dgm:spPr/>
      <dgm:t>
        <a:bodyPr/>
        <a:lstStyle/>
        <a:p>
          <a:r>
            <a:rPr lang="en-US" dirty="0" smtClean="0"/>
            <a:t>General AI</a:t>
          </a:r>
          <a:endParaRPr lang="en-US" dirty="0"/>
        </a:p>
      </dgm:t>
    </dgm:pt>
    <dgm:pt modelId="{CF143A12-6373-4529-B0BD-E0D835913B1A}" type="parTrans" cxnId="{6A6575F2-B827-4907-8AA5-DA27FDA10C10}">
      <dgm:prSet/>
      <dgm:spPr/>
      <dgm:t>
        <a:bodyPr/>
        <a:lstStyle/>
        <a:p>
          <a:endParaRPr lang="en-US"/>
        </a:p>
      </dgm:t>
    </dgm:pt>
    <dgm:pt modelId="{D2435005-9929-4812-882C-8B456CE3F029}" type="sibTrans" cxnId="{6A6575F2-B827-4907-8AA5-DA27FDA10C10}">
      <dgm:prSet/>
      <dgm:spPr/>
      <dgm:t>
        <a:bodyPr/>
        <a:lstStyle/>
        <a:p>
          <a:endParaRPr lang="en-US"/>
        </a:p>
      </dgm:t>
    </dgm:pt>
    <dgm:pt modelId="{681FDC62-4D36-4B0F-920D-651196BE4F54}">
      <dgm:prSet phldrT="[Text]"/>
      <dgm:spPr/>
      <dgm:t>
        <a:bodyPr/>
        <a:lstStyle/>
        <a:p>
          <a:r>
            <a:rPr lang="en-US" dirty="0" smtClean="0"/>
            <a:t>Super AI</a:t>
          </a:r>
          <a:endParaRPr lang="en-US" dirty="0"/>
        </a:p>
      </dgm:t>
    </dgm:pt>
    <dgm:pt modelId="{9B55188C-3D72-4BDA-ABD5-E3DE02E6161A}" type="parTrans" cxnId="{2FC65BDC-F5C8-4C0B-88F2-0A0050F858F1}">
      <dgm:prSet/>
      <dgm:spPr/>
      <dgm:t>
        <a:bodyPr/>
        <a:lstStyle/>
        <a:p>
          <a:endParaRPr lang="en-US"/>
        </a:p>
      </dgm:t>
    </dgm:pt>
    <dgm:pt modelId="{D887312D-E324-4347-97F1-3A2EC20F254A}" type="sibTrans" cxnId="{2FC65BDC-F5C8-4C0B-88F2-0A0050F858F1}">
      <dgm:prSet/>
      <dgm:spPr/>
      <dgm:t>
        <a:bodyPr/>
        <a:lstStyle/>
        <a:p>
          <a:endParaRPr lang="en-US"/>
        </a:p>
      </dgm:t>
    </dgm:pt>
    <dgm:pt modelId="{028208EA-AD2A-4B1D-BE82-F0DCAB5BB9DC}">
      <dgm:prSet phldrT="[Text]"/>
      <dgm:spPr/>
      <dgm:t>
        <a:bodyPr/>
        <a:lstStyle/>
        <a:p>
          <a:r>
            <a:rPr lang="en-US" b="0" i="0" dirty="0" smtClean="0"/>
            <a:t>Able to complete very specific actions.</a:t>
          </a:r>
          <a:endParaRPr lang="en-US" dirty="0"/>
        </a:p>
      </dgm:t>
    </dgm:pt>
    <dgm:pt modelId="{6F9ED6D8-5C4A-4B89-B9FE-27F23EC1B33C}" type="parTrans" cxnId="{F8FF4DC3-26A6-4ECE-ACB9-3AEE25571A8E}">
      <dgm:prSet/>
      <dgm:spPr/>
      <dgm:t>
        <a:bodyPr/>
        <a:lstStyle/>
        <a:p>
          <a:endParaRPr lang="en-US"/>
        </a:p>
      </dgm:t>
    </dgm:pt>
    <dgm:pt modelId="{AE7EDFB6-240B-43BC-B729-401D2679A4E9}" type="sibTrans" cxnId="{F8FF4DC3-26A6-4ECE-ACB9-3AEE25571A8E}">
      <dgm:prSet/>
      <dgm:spPr/>
      <dgm:t>
        <a:bodyPr/>
        <a:lstStyle/>
        <a:p>
          <a:endParaRPr lang="en-US"/>
        </a:p>
      </dgm:t>
    </dgm:pt>
    <dgm:pt modelId="{7E9DFA13-9128-4EFC-BB81-DE2FB12D655D}">
      <dgm:prSet phldrT="[Text]"/>
      <dgm:spPr/>
      <dgm:t>
        <a:bodyPr/>
        <a:lstStyle/>
        <a:p>
          <a:r>
            <a:rPr lang="en-US" b="0" i="0" dirty="0" smtClean="0"/>
            <a:t>Able to learn, think and perform at similar levels to humans</a:t>
          </a:r>
          <a:endParaRPr lang="en-US" dirty="0"/>
        </a:p>
      </dgm:t>
    </dgm:pt>
    <dgm:pt modelId="{552C414E-EC49-4BD0-BB3C-66448684804E}" type="parTrans" cxnId="{6CE3C0A4-6430-4B1D-A108-BF8CB0F59F0C}">
      <dgm:prSet/>
      <dgm:spPr/>
      <dgm:t>
        <a:bodyPr/>
        <a:lstStyle/>
        <a:p>
          <a:endParaRPr lang="en-US"/>
        </a:p>
      </dgm:t>
    </dgm:pt>
    <dgm:pt modelId="{87B42A8E-0F05-44BA-AA50-C1351D840108}" type="sibTrans" cxnId="{6CE3C0A4-6430-4B1D-A108-BF8CB0F59F0C}">
      <dgm:prSet/>
      <dgm:spPr/>
      <dgm:t>
        <a:bodyPr/>
        <a:lstStyle/>
        <a:p>
          <a:endParaRPr lang="en-US"/>
        </a:p>
      </dgm:t>
    </dgm:pt>
    <dgm:pt modelId="{65C03D0A-4FC7-4064-B715-874140565B18}">
      <dgm:prSet phldrT="[Text]"/>
      <dgm:spPr/>
      <dgm:t>
        <a:bodyPr/>
        <a:lstStyle/>
        <a:p>
          <a:r>
            <a:rPr lang="en-US" b="0" i="0" dirty="0" smtClean="0"/>
            <a:t>Able to surpass the knowledge and capabilities of humans</a:t>
          </a:r>
          <a:endParaRPr lang="en-US" dirty="0"/>
        </a:p>
      </dgm:t>
    </dgm:pt>
    <dgm:pt modelId="{275D5ECF-FFDB-483A-B749-7E53DC09BD66}" type="parTrans" cxnId="{1D322467-0F5B-464F-A3F0-2311C4A4B43E}">
      <dgm:prSet/>
      <dgm:spPr/>
      <dgm:t>
        <a:bodyPr/>
        <a:lstStyle/>
        <a:p>
          <a:endParaRPr lang="en-US"/>
        </a:p>
      </dgm:t>
    </dgm:pt>
    <dgm:pt modelId="{9FE9BF0A-269C-4A1A-BFDD-B65DB3E8AA30}" type="sibTrans" cxnId="{1D322467-0F5B-464F-A3F0-2311C4A4B43E}">
      <dgm:prSet/>
      <dgm:spPr/>
      <dgm:t>
        <a:bodyPr/>
        <a:lstStyle/>
        <a:p>
          <a:endParaRPr lang="en-US"/>
        </a:p>
      </dgm:t>
    </dgm:pt>
    <dgm:pt modelId="{769BDC80-637D-4DFA-BB93-8A2A0643F9BF}" type="pres">
      <dgm:prSet presAssocID="{FD9BA157-8ACB-48D6-9C34-E4302E2E8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6C7EA-B607-485D-BB2A-08C5FE7BA907}" type="pres">
      <dgm:prSet presAssocID="{94795912-2245-46BC-BC2E-8D0C5C2B6902}" presName="composite" presStyleCnt="0"/>
      <dgm:spPr/>
    </dgm:pt>
    <dgm:pt modelId="{2B8C04F3-E001-4A1F-B935-4E6933F297AA}" type="pres">
      <dgm:prSet presAssocID="{94795912-2245-46BC-BC2E-8D0C5C2B690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17EA0-4ACE-4CCE-8818-D2D35CB9986D}" type="pres">
      <dgm:prSet presAssocID="{94795912-2245-46BC-BC2E-8D0C5C2B6902}" presName="desTx" presStyleLbl="alignAccFollowNode1" presStyleIdx="0" presStyleCnt="3" custLinFactNeighborX="-103" custLinFactNeighborY="-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672B6-7B05-4BEE-A746-6C6EC777D00E}" type="pres">
      <dgm:prSet presAssocID="{3ED6BADA-6FB5-4EFD-B03D-4330E40F3AE2}" presName="space" presStyleCnt="0"/>
      <dgm:spPr/>
    </dgm:pt>
    <dgm:pt modelId="{3114D781-07C1-4516-BA97-928C9CCD8A19}" type="pres">
      <dgm:prSet presAssocID="{41EDBC47-063D-4ED8-9EE5-D20160CEA1D2}" presName="composite" presStyleCnt="0"/>
      <dgm:spPr/>
    </dgm:pt>
    <dgm:pt modelId="{D0A22674-8C5B-48A1-BA16-4F2D877AAF5A}" type="pres">
      <dgm:prSet presAssocID="{41EDBC47-063D-4ED8-9EE5-D20160CEA1D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AC64A-8299-4549-AC8E-61CCD4A7FA9A}" type="pres">
      <dgm:prSet presAssocID="{41EDBC47-063D-4ED8-9EE5-D20160CEA1D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E58FC-5486-4907-84AE-6E27073F006C}" type="pres">
      <dgm:prSet presAssocID="{D2435005-9929-4812-882C-8B456CE3F029}" presName="space" presStyleCnt="0"/>
      <dgm:spPr/>
    </dgm:pt>
    <dgm:pt modelId="{5FF10087-A064-47D6-AB5A-C4335EFBE3BC}" type="pres">
      <dgm:prSet presAssocID="{681FDC62-4D36-4B0F-920D-651196BE4F54}" presName="composite" presStyleCnt="0"/>
      <dgm:spPr/>
    </dgm:pt>
    <dgm:pt modelId="{B59A1818-BDCF-470C-8056-E312C7399420}" type="pres">
      <dgm:prSet presAssocID="{681FDC62-4D36-4B0F-920D-651196BE4F5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798E3-18B8-4A2B-86D7-EEC3C813FA0E}" type="pres">
      <dgm:prSet presAssocID="{681FDC62-4D36-4B0F-920D-651196BE4F5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E351EB-7771-4D58-9392-79F62A50695D}" type="presOf" srcId="{41EDBC47-063D-4ED8-9EE5-D20160CEA1D2}" destId="{D0A22674-8C5B-48A1-BA16-4F2D877AAF5A}" srcOrd="0" destOrd="0" presId="urn:microsoft.com/office/officeart/2005/8/layout/hList1"/>
    <dgm:cxn modelId="{6A6575F2-B827-4907-8AA5-DA27FDA10C10}" srcId="{FD9BA157-8ACB-48D6-9C34-E4302E2E8739}" destId="{41EDBC47-063D-4ED8-9EE5-D20160CEA1D2}" srcOrd="1" destOrd="0" parTransId="{CF143A12-6373-4529-B0BD-E0D835913B1A}" sibTransId="{D2435005-9929-4812-882C-8B456CE3F029}"/>
    <dgm:cxn modelId="{8A4593FD-5658-48CC-987E-FE4A8CFF6923}" type="presOf" srcId="{65C03D0A-4FC7-4064-B715-874140565B18}" destId="{B5C798E3-18B8-4A2B-86D7-EEC3C813FA0E}" srcOrd="0" destOrd="0" presId="urn:microsoft.com/office/officeart/2005/8/layout/hList1"/>
    <dgm:cxn modelId="{F8FF4DC3-26A6-4ECE-ACB9-3AEE25571A8E}" srcId="{94795912-2245-46BC-BC2E-8D0C5C2B6902}" destId="{028208EA-AD2A-4B1D-BE82-F0DCAB5BB9DC}" srcOrd="0" destOrd="0" parTransId="{6F9ED6D8-5C4A-4B89-B9FE-27F23EC1B33C}" sibTransId="{AE7EDFB6-240B-43BC-B729-401D2679A4E9}"/>
    <dgm:cxn modelId="{1D322467-0F5B-464F-A3F0-2311C4A4B43E}" srcId="{681FDC62-4D36-4B0F-920D-651196BE4F54}" destId="{65C03D0A-4FC7-4064-B715-874140565B18}" srcOrd="0" destOrd="0" parTransId="{275D5ECF-FFDB-483A-B749-7E53DC09BD66}" sibTransId="{9FE9BF0A-269C-4A1A-BFDD-B65DB3E8AA30}"/>
    <dgm:cxn modelId="{50F6F29F-378E-4732-8EAE-65250164FFF6}" type="presOf" srcId="{028208EA-AD2A-4B1D-BE82-F0DCAB5BB9DC}" destId="{1BA17EA0-4ACE-4CCE-8818-D2D35CB9986D}" srcOrd="0" destOrd="0" presId="urn:microsoft.com/office/officeart/2005/8/layout/hList1"/>
    <dgm:cxn modelId="{F855B345-4C2F-4970-B568-D90BC389BAC3}" type="presOf" srcId="{94795912-2245-46BC-BC2E-8D0C5C2B6902}" destId="{2B8C04F3-E001-4A1F-B935-4E6933F297AA}" srcOrd="0" destOrd="0" presId="urn:microsoft.com/office/officeart/2005/8/layout/hList1"/>
    <dgm:cxn modelId="{2FC65BDC-F5C8-4C0B-88F2-0A0050F858F1}" srcId="{FD9BA157-8ACB-48D6-9C34-E4302E2E8739}" destId="{681FDC62-4D36-4B0F-920D-651196BE4F54}" srcOrd="2" destOrd="0" parTransId="{9B55188C-3D72-4BDA-ABD5-E3DE02E6161A}" sibTransId="{D887312D-E324-4347-97F1-3A2EC20F254A}"/>
    <dgm:cxn modelId="{1234462D-D019-407B-A2AD-AE7EE771009F}" type="presOf" srcId="{FD9BA157-8ACB-48D6-9C34-E4302E2E8739}" destId="{769BDC80-637D-4DFA-BB93-8A2A0643F9BF}" srcOrd="0" destOrd="0" presId="urn:microsoft.com/office/officeart/2005/8/layout/hList1"/>
    <dgm:cxn modelId="{AEC0FBE8-5F1E-45C5-AA56-228DFAC8F7ED}" type="presOf" srcId="{681FDC62-4D36-4B0F-920D-651196BE4F54}" destId="{B59A1818-BDCF-470C-8056-E312C7399420}" srcOrd="0" destOrd="0" presId="urn:microsoft.com/office/officeart/2005/8/layout/hList1"/>
    <dgm:cxn modelId="{6CE3C0A4-6430-4B1D-A108-BF8CB0F59F0C}" srcId="{41EDBC47-063D-4ED8-9EE5-D20160CEA1D2}" destId="{7E9DFA13-9128-4EFC-BB81-DE2FB12D655D}" srcOrd="0" destOrd="0" parTransId="{552C414E-EC49-4BD0-BB3C-66448684804E}" sibTransId="{87B42A8E-0F05-44BA-AA50-C1351D840108}"/>
    <dgm:cxn modelId="{88EA600E-4555-4032-BD35-BBAA510627EE}" srcId="{FD9BA157-8ACB-48D6-9C34-E4302E2E8739}" destId="{94795912-2245-46BC-BC2E-8D0C5C2B6902}" srcOrd="0" destOrd="0" parTransId="{9331F6A8-FB7B-4510-8A50-45DE0B355263}" sibTransId="{3ED6BADA-6FB5-4EFD-B03D-4330E40F3AE2}"/>
    <dgm:cxn modelId="{F7F5C96F-D4CB-4641-BDEA-7BF9A08CA4C1}" type="presOf" srcId="{7E9DFA13-9128-4EFC-BB81-DE2FB12D655D}" destId="{FC8AC64A-8299-4549-AC8E-61CCD4A7FA9A}" srcOrd="0" destOrd="0" presId="urn:microsoft.com/office/officeart/2005/8/layout/hList1"/>
    <dgm:cxn modelId="{806C399A-6DDF-4067-9004-30F1BA020D22}" type="presParOf" srcId="{769BDC80-637D-4DFA-BB93-8A2A0643F9BF}" destId="{A3E6C7EA-B607-485D-BB2A-08C5FE7BA907}" srcOrd="0" destOrd="0" presId="urn:microsoft.com/office/officeart/2005/8/layout/hList1"/>
    <dgm:cxn modelId="{57806D5E-827D-481D-B75C-BDD12D261FB3}" type="presParOf" srcId="{A3E6C7EA-B607-485D-BB2A-08C5FE7BA907}" destId="{2B8C04F3-E001-4A1F-B935-4E6933F297AA}" srcOrd="0" destOrd="0" presId="urn:microsoft.com/office/officeart/2005/8/layout/hList1"/>
    <dgm:cxn modelId="{46961EE4-8067-412E-9B2B-3D17864EFD3E}" type="presParOf" srcId="{A3E6C7EA-B607-485D-BB2A-08C5FE7BA907}" destId="{1BA17EA0-4ACE-4CCE-8818-D2D35CB9986D}" srcOrd="1" destOrd="0" presId="urn:microsoft.com/office/officeart/2005/8/layout/hList1"/>
    <dgm:cxn modelId="{B45E8D88-F977-41CD-AF01-1191CC0E969D}" type="presParOf" srcId="{769BDC80-637D-4DFA-BB93-8A2A0643F9BF}" destId="{373672B6-7B05-4BEE-A746-6C6EC777D00E}" srcOrd="1" destOrd="0" presId="urn:microsoft.com/office/officeart/2005/8/layout/hList1"/>
    <dgm:cxn modelId="{D1D8BA22-3352-4F18-BCB3-0DB95DC8F919}" type="presParOf" srcId="{769BDC80-637D-4DFA-BB93-8A2A0643F9BF}" destId="{3114D781-07C1-4516-BA97-928C9CCD8A19}" srcOrd="2" destOrd="0" presId="urn:microsoft.com/office/officeart/2005/8/layout/hList1"/>
    <dgm:cxn modelId="{674A6D40-5CAB-4A0A-A2E0-6D7A21EC146E}" type="presParOf" srcId="{3114D781-07C1-4516-BA97-928C9CCD8A19}" destId="{D0A22674-8C5B-48A1-BA16-4F2D877AAF5A}" srcOrd="0" destOrd="0" presId="urn:microsoft.com/office/officeart/2005/8/layout/hList1"/>
    <dgm:cxn modelId="{478D8B0C-9EAE-4BBB-89FE-3D985E45B5F7}" type="presParOf" srcId="{3114D781-07C1-4516-BA97-928C9CCD8A19}" destId="{FC8AC64A-8299-4549-AC8E-61CCD4A7FA9A}" srcOrd="1" destOrd="0" presId="urn:microsoft.com/office/officeart/2005/8/layout/hList1"/>
    <dgm:cxn modelId="{91776734-A299-4DEF-89C1-FA87907A7E5A}" type="presParOf" srcId="{769BDC80-637D-4DFA-BB93-8A2A0643F9BF}" destId="{C0EE58FC-5486-4907-84AE-6E27073F006C}" srcOrd="3" destOrd="0" presId="urn:microsoft.com/office/officeart/2005/8/layout/hList1"/>
    <dgm:cxn modelId="{7B5F0E4F-2563-4AB4-94A9-F85C7BF9A874}" type="presParOf" srcId="{769BDC80-637D-4DFA-BB93-8A2A0643F9BF}" destId="{5FF10087-A064-47D6-AB5A-C4335EFBE3BC}" srcOrd="4" destOrd="0" presId="urn:microsoft.com/office/officeart/2005/8/layout/hList1"/>
    <dgm:cxn modelId="{3F2E9A15-B73A-479D-9C1F-26E34C7C6BBD}" type="presParOf" srcId="{5FF10087-A064-47D6-AB5A-C4335EFBE3BC}" destId="{B59A1818-BDCF-470C-8056-E312C7399420}" srcOrd="0" destOrd="0" presId="urn:microsoft.com/office/officeart/2005/8/layout/hList1"/>
    <dgm:cxn modelId="{F604C254-CC00-4C2F-BFE6-6943DF1F6A5A}" type="presParOf" srcId="{5FF10087-A064-47D6-AB5A-C4335EFBE3BC}" destId="{B5C798E3-18B8-4A2B-86D7-EEC3C813FA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C04F3-E001-4A1F-B935-4E6933F297AA}">
      <dsp:nvSpPr>
        <dsp:cNvPr id="0" name=""/>
        <dsp:cNvSpPr/>
      </dsp:nvSpPr>
      <dsp:spPr>
        <a:xfrm>
          <a:off x="36" y="67414"/>
          <a:ext cx="3453891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PREDICTIVE AI</a:t>
          </a:r>
          <a:endParaRPr lang="en-US" sz="2300" kern="1200" dirty="0"/>
        </a:p>
      </dsp:txBody>
      <dsp:txXfrm>
        <a:off x="36" y="67414"/>
        <a:ext cx="3453891" cy="662400"/>
      </dsp:txXfrm>
    </dsp:sp>
    <dsp:sp modelId="{1BA17EA0-4ACE-4CCE-8818-D2D35CB9986D}">
      <dsp:nvSpPr>
        <dsp:cNvPr id="0" name=""/>
        <dsp:cNvSpPr/>
      </dsp:nvSpPr>
      <dsp:spPr>
        <a:xfrm>
          <a:off x="0" y="714274"/>
          <a:ext cx="3453891" cy="36223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kern="1200" dirty="0" smtClean="0"/>
            <a:t>SUPERVISED LEARNING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kern="1200" dirty="0" smtClean="0"/>
            <a:t>UNSUPERVISED LEARNING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i="0" kern="1200" dirty="0" smtClean="0"/>
            <a:t>RECOMMENDER SYSTEM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REINFORCEMENT LEARNING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TIME SERIES FORECASTING</a:t>
          </a:r>
          <a:endParaRPr lang="en-US" sz="2300" kern="1200" dirty="0"/>
        </a:p>
      </dsp:txBody>
      <dsp:txXfrm>
        <a:off x="0" y="714274"/>
        <a:ext cx="3453891" cy="3622370"/>
      </dsp:txXfrm>
    </dsp:sp>
    <dsp:sp modelId="{D0A22674-8C5B-48A1-BA16-4F2D877AAF5A}">
      <dsp:nvSpPr>
        <dsp:cNvPr id="0" name=""/>
        <dsp:cNvSpPr/>
      </dsp:nvSpPr>
      <dsp:spPr>
        <a:xfrm>
          <a:off x="3937472" y="67414"/>
          <a:ext cx="3453891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GENERATIVE AI</a:t>
          </a:r>
          <a:endParaRPr lang="en-US" sz="2300" kern="1200" dirty="0"/>
        </a:p>
      </dsp:txBody>
      <dsp:txXfrm>
        <a:off x="3937472" y="67414"/>
        <a:ext cx="3453891" cy="662400"/>
      </dsp:txXfrm>
    </dsp:sp>
    <dsp:sp modelId="{FC8AC64A-8299-4549-AC8E-61CCD4A7FA9A}">
      <dsp:nvSpPr>
        <dsp:cNvPr id="0" name=""/>
        <dsp:cNvSpPr/>
      </dsp:nvSpPr>
      <dsp:spPr>
        <a:xfrm>
          <a:off x="3937472" y="729814"/>
          <a:ext cx="3453891" cy="36223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GENERATIVE ADVERSARIAL NETWORK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GENERATIVE PRE-TRAINED MODELS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EXAMPLES: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CHATGPT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GEMINI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LLAMA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MIDJOURNEY</a:t>
          </a:r>
          <a:endParaRPr lang="en-US" sz="2300" kern="1200" dirty="0"/>
        </a:p>
      </dsp:txBody>
      <dsp:txXfrm>
        <a:off x="3937472" y="729814"/>
        <a:ext cx="3453891" cy="3622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C04F3-E001-4A1F-B935-4E6933F297AA}">
      <dsp:nvSpPr>
        <dsp:cNvPr id="0" name=""/>
        <dsp:cNvSpPr/>
      </dsp:nvSpPr>
      <dsp:spPr>
        <a:xfrm>
          <a:off x="2309" y="302221"/>
          <a:ext cx="2252067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Narrow AI</a:t>
          </a:r>
          <a:endParaRPr lang="en-US" sz="2700" kern="1200" dirty="0"/>
        </a:p>
      </dsp:txBody>
      <dsp:txXfrm>
        <a:off x="2309" y="302221"/>
        <a:ext cx="2252067" cy="777600"/>
      </dsp:txXfrm>
    </dsp:sp>
    <dsp:sp modelId="{1BA17EA0-4ACE-4CCE-8818-D2D35CB9986D}">
      <dsp:nvSpPr>
        <dsp:cNvPr id="0" name=""/>
        <dsp:cNvSpPr/>
      </dsp:nvSpPr>
      <dsp:spPr>
        <a:xfrm>
          <a:off x="0" y="1066790"/>
          <a:ext cx="2252067" cy="30375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kern="1200" dirty="0" smtClean="0"/>
            <a:t>Able to complete very specific actions.</a:t>
          </a:r>
          <a:endParaRPr lang="en-US" sz="2700" kern="1200" dirty="0"/>
        </a:p>
      </dsp:txBody>
      <dsp:txXfrm>
        <a:off x="0" y="1066790"/>
        <a:ext cx="2252067" cy="3037556"/>
      </dsp:txXfrm>
    </dsp:sp>
    <dsp:sp modelId="{D0A22674-8C5B-48A1-BA16-4F2D877AAF5A}">
      <dsp:nvSpPr>
        <dsp:cNvPr id="0" name=""/>
        <dsp:cNvSpPr/>
      </dsp:nvSpPr>
      <dsp:spPr>
        <a:xfrm>
          <a:off x="2569666" y="302221"/>
          <a:ext cx="2252067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General AI</a:t>
          </a:r>
          <a:endParaRPr lang="en-US" sz="2700" kern="1200" dirty="0"/>
        </a:p>
      </dsp:txBody>
      <dsp:txXfrm>
        <a:off x="2569666" y="302221"/>
        <a:ext cx="2252067" cy="777600"/>
      </dsp:txXfrm>
    </dsp:sp>
    <dsp:sp modelId="{FC8AC64A-8299-4549-AC8E-61CCD4A7FA9A}">
      <dsp:nvSpPr>
        <dsp:cNvPr id="0" name=""/>
        <dsp:cNvSpPr/>
      </dsp:nvSpPr>
      <dsp:spPr>
        <a:xfrm>
          <a:off x="2569666" y="1079821"/>
          <a:ext cx="2252067" cy="30375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kern="1200" dirty="0" smtClean="0"/>
            <a:t>Able to learn, think and perform at similar levels to humans</a:t>
          </a:r>
          <a:endParaRPr lang="en-US" sz="2700" kern="1200" dirty="0"/>
        </a:p>
      </dsp:txBody>
      <dsp:txXfrm>
        <a:off x="2569666" y="1079821"/>
        <a:ext cx="2252067" cy="3037556"/>
      </dsp:txXfrm>
    </dsp:sp>
    <dsp:sp modelId="{B59A1818-BDCF-470C-8056-E312C7399420}">
      <dsp:nvSpPr>
        <dsp:cNvPr id="0" name=""/>
        <dsp:cNvSpPr/>
      </dsp:nvSpPr>
      <dsp:spPr>
        <a:xfrm>
          <a:off x="5137022" y="302221"/>
          <a:ext cx="2252067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Super AI</a:t>
          </a:r>
          <a:endParaRPr lang="en-US" sz="2700" kern="1200" dirty="0"/>
        </a:p>
      </dsp:txBody>
      <dsp:txXfrm>
        <a:off x="5137022" y="302221"/>
        <a:ext cx="2252067" cy="777600"/>
      </dsp:txXfrm>
    </dsp:sp>
    <dsp:sp modelId="{B5C798E3-18B8-4A2B-86D7-EEC3C813FA0E}">
      <dsp:nvSpPr>
        <dsp:cNvPr id="0" name=""/>
        <dsp:cNvSpPr/>
      </dsp:nvSpPr>
      <dsp:spPr>
        <a:xfrm>
          <a:off x="5137022" y="1079821"/>
          <a:ext cx="2252067" cy="30375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kern="1200" dirty="0" smtClean="0"/>
            <a:t>Able to surpass the knowledge and capabilities of humans</a:t>
          </a:r>
          <a:endParaRPr lang="en-US" sz="2700" kern="1200" dirty="0"/>
        </a:p>
      </dsp:txBody>
      <dsp:txXfrm>
        <a:off x="5137022" y="1079821"/>
        <a:ext cx="2252067" cy="3037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B3B0C-63C0-46E2-A286-18DE144EBF2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8B61-6D33-4A86-9E9B-EF80D73FF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7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78067381a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78067381a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78067381a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78067381a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4575-14BC-4BFE-8D39-7263007F07B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DDC-4FD2-4926-977B-487F808A0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8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4575-14BC-4BFE-8D39-7263007F07B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DDC-4FD2-4926-977B-487F808A0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4575-14BC-4BFE-8D39-7263007F07B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DDC-4FD2-4926-977B-487F808A0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8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188833" y="285157"/>
            <a:ext cx="3398996" cy="384721"/>
          </a:xfrm>
        </p:spPr>
        <p:txBody>
          <a:bodyPr/>
          <a:lstStyle/>
          <a:p>
            <a:r>
              <a:rPr lang="en-US" noProof="0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188833" y="1639655"/>
            <a:ext cx="3398996" cy="1606594"/>
          </a:xfrm>
        </p:spPr>
        <p:txBody>
          <a:bodyPr/>
          <a:lstStyle/>
          <a:p>
            <a:pPr lvl="0"/>
            <a:r>
              <a:rPr lang="en-US" noProof="0"/>
              <a:t>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97DF3-1E67-40FA-8F01-2778893A0A3A}" type="datetime1">
              <a:rPr lang="en-US" altLang="en-US">
                <a:solidFill>
                  <a:prstClr val="black"/>
                </a:solidFill>
              </a:rPr>
              <a:pPr>
                <a:defRPr/>
              </a:pPr>
              <a:t>12/17/2024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1EF29E-9DC3-4DEA-9FC0-48A7E662A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536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"/>
          <p:cNvGrpSpPr/>
          <p:nvPr/>
        </p:nvGrpSpPr>
        <p:grpSpPr>
          <a:xfrm>
            <a:off x="-89200" y="-61200"/>
            <a:ext cx="9334475" cy="6980400"/>
            <a:chOff x="-89200" y="-45900"/>
            <a:chExt cx="9334475" cy="5235300"/>
          </a:xfrm>
        </p:grpSpPr>
        <p:grpSp>
          <p:nvGrpSpPr>
            <p:cNvPr id="228" name="Google Shape;228;p7"/>
            <p:cNvGrpSpPr/>
            <p:nvPr/>
          </p:nvGrpSpPr>
          <p:grpSpPr>
            <a:xfrm>
              <a:off x="477625" y="-45900"/>
              <a:ext cx="8767650" cy="5235300"/>
              <a:chOff x="477625" y="-45900"/>
              <a:chExt cx="8767650" cy="5235300"/>
            </a:xfrm>
          </p:grpSpPr>
          <p:sp>
            <p:nvSpPr>
              <p:cNvPr id="229" name="Google Shape;229;p7"/>
              <p:cNvSpPr/>
              <p:nvPr/>
            </p:nvSpPr>
            <p:spPr>
              <a:xfrm>
                <a:off x="477625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>
                <a:off x="964100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1450575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1937050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2423525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2910000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3396475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3882950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4369425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4855900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5342375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5828850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6315325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7"/>
              <p:cNvSpPr/>
              <p:nvPr/>
            </p:nvSpPr>
            <p:spPr>
              <a:xfrm>
                <a:off x="6801800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7288275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7774750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8261225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8747700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>
                <a:off x="9234175" y="-45900"/>
                <a:ext cx="11100" cy="52353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7"/>
            <p:cNvGrpSpPr/>
            <p:nvPr/>
          </p:nvGrpSpPr>
          <p:grpSpPr>
            <a:xfrm>
              <a:off x="-89200" y="498000"/>
              <a:ext cx="9322500" cy="4553625"/>
              <a:chOff x="-89200" y="498000"/>
              <a:chExt cx="9322500" cy="4553625"/>
            </a:xfrm>
          </p:grpSpPr>
          <p:sp>
            <p:nvSpPr>
              <p:cNvPr id="249" name="Google Shape;249;p7"/>
              <p:cNvSpPr/>
              <p:nvPr/>
            </p:nvSpPr>
            <p:spPr>
              <a:xfrm>
                <a:off x="-89200" y="498000"/>
                <a:ext cx="9322500" cy="120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-89200" y="1002625"/>
                <a:ext cx="9322500" cy="120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-89200" y="1507250"/>
                <a:ext cx="9322500" cy="120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-89200" y="2011875"/>
                <a:ext cx="9322500" cy="120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-89200" y="2516500"/>
                <a:ext cx="9322500" cy="120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-89200" y="3021125"/>
                <a:ext cx="9322500" cy="120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-89200" y="3525750"/>
                <a:ext cx="9322500" cy="120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-89200" y="4030375"/>
                <a:ext cx="9322500" cy="120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-89200" y="4535000"/>
                <a:ext cx="9322500" cy="120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>
                <a:off x="-89200" y="5039625"/>
                <a:ext cx="9322500" cy="12000"/>
              </a:xfrm>
              <a:prstGeom prst="rect">
                <a:avLst/>
              </a:prstGeom>
              <a:solidFill>
                <a:srgbClr val="000000">
                  <a:alpha val="5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9" name="Google Shape;259;p7"/>
          <p:cNvSpPr txBox="1">
            <a:spLocks noGrp="1"/>
          </p:cNvSpPr>
          <p:nvPr>
            <p:ph type="sldNum" idx="12"/>
          </p:nvPr>
        </p:nvSpPr>
        <p:spPr>
          <a:xfrm>
            <a:off x="725609" y="6226468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Aft>
                <a:spcPts val="0"/>
              </a:spcAft>
              <a:buNone/>
              <a:defRPr sz="12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720000" y="723351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body" idx="1"/>
          </p:nvPr>
        </p:nvSpPr>
        <p:spPr>
          <a:xfrm>
            <a:off x="1070125" y="2007517"/>
            <a:ext cx="3322200" cy="3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2984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Char char="○"/>
              <a:defRPr>
                <a:solidFill>
                  <a:srgbClr val="434343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  <a:defRPr>
                <a:solidFill>
                  <a:srgbClr val="434343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>
                <a:solidFill>
                  <a:srgbClr val="434343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○"/>
              <a:defRPr>
                <a:solidFill>
                  <a:srgbClr val="434343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  <a:defRPr>
                <a:solidFill>
                  <a:srgbClr val="434343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>
                <a:solidFill>
                  <a:srgbClr val="434343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○"/>
              <a:defRPr>
                <a:solidFill>
                  <a:srgbClr val="434343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7"/>
          <p:cNvSpPr>
            <a:spLocks noGrp="1"/>
          </p:cNvSpPr>
          <p:nvPr>
            <p:ph type="pic" idx="2"/>
          </p:nvPr>
        </p:nvSpPr>
        <p:spPr>
          <a:xfrm>
            <a:off x="5308700" y="1982333"/>
            <a:ext cx="3026100" cy="366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63" name="Google Shape;263;p7"/>
          <p:cNvCxnSpPr/>
          <p:nvPr/>
        </p:nvCxnSpPr>
        <p:spPr>
          <a:xfrm>
            <a:off x="725600" y="713347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066158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942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4575-14BC-4BFE-8D39-7263007F07B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DDC-4FD2-4926-977B-487F808A0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5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4575-14BC-4BFE-8D39-7263007F07B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DDC-4FD2-4926-977B-487F808A0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9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4575-14BC-4BFE-8D39-7263007F07B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DDC-4FD2-4926-977B-487F808A0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4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4575-14BC-4BFE-8D39-7263007F07B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DDC-4FD2-4926-977B-487F808A0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8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4575-14BC-4BFE-8D39-7263007F07B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DDC-4FD2-4926-977B-487F808A0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9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4575-14BC-4BFE-8D39-7263007F07B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DDC-4FD2-4926-977B-487F808A0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9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4575-14BC-4BFE-8D39-7263007F07B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DDC-4FD2-4926-977B-487F808A0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2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4575-14BC-4BFE-8D39-7263007F07B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DDC-4FD2-4926-977B-487F808A0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0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84575-14BC-4BFE-8D39-7263007F07B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42DDC-4FD2-4926-977B-487F808A0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3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35475" y="4267200"/>
            <a:ext cx="925252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GB" sz="2000" b="1" dirty="0">
              <a:solidFill>
                <a:schemeClr val="bg2">
                  <a:lumMod val="25000"/>
                </a:schemeClr>
              </a:solidFill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GB" sz="2800" b="1" dirty="0">
                <a:cs typeface="Arial" charset="0"/>
              </a:rPr>
              <a:t>Dr. Olusola </a:t>
            </a:r>
            <a:r>
              <a:rPr lang="en-GB" sz="2800" b="1" dirty="0" err="1">
                <a:cs typeface="Arial" charset="0"/>
              </a:rPr>
              <a:t>Sayeed</a:t>
            </a:r>
            <a:r>
              <a:rPr lang="en-GB" sz="2800" b="1" dirty="0">
                <a:cs typeface="Arial" charset="0"/>
              </a:rPr>
              <a:t> Ayoola</a:t>
            </a:r>
            <a:r>
              <a:rPr lang="en-GB" b="1" dirty="0">
                <a:cs typeface="Arial" charset="0"/>
              </a:rPr>
              <a:t>, </a:t>
            </a:r>
            <a:r>
              <a:rPr lang="en-GB" sz="1600" b="1" dirty="0" err="1" smtClean="0">
                <a:cs typeface="Arial" charset="0"/>
              </a:rPr>
              <a:t>Ph.D</a:t>
            </a:r>
            <a:r>
              <a:rPr lang="en-GB" sz="1600" b="1" dirty="0" smtClean="0">
                <a:cs typeface="Arial" charset="0"/>
              </a:rPr>
              <a:t> </a:t>
            </a:r>
            <a:r>
              <a:rPr lang="en-GB" sz="1600" b="1" dirty="0">
                <a:cs typeface="Arial" charset="0"/>
              </a:rPr>
              <a:t>(</a:t>
            </a:r>
            <a:r>
              <a:rPr lang="en-GB" sz="1600" b="1" dirty="0" err="1">
                <a:cs typeface="Arial" charset="0"/>
              </a:rPr>
              <a:t>Manc</a:t>
            </a:r>
            <a:r>
              <a:rPr lang="en-GB" sz="1600" b="1" dirty="0" smtClean="0">
                <a:cs typeface="Arial" charset="0"/>
              </a:rPr>
              <a:t>.), </a:t>
            </a:r>
            <a:r>
              <a:rPr lang="en-GB" sz="1600" b="1" dirty="0" err="1">
                <a:cs typeface="Arial" charset="0"/>
              </a:rPr>
              <a:t>M.Sc</a:t>
            </a:r>
            <a:r>
              <a:rPr lang="en-GB" sz="1600" b="1" dirty="0">
                <a:cs typeface="Arial" charset="0"/>
              </a:rPr>
              <a:t> (</a:t>
            </a:r>
            <a:r>
              <a:rPr lang="en-GB" sz="1600" b="1" dirty="0" err="1">
                <a:cs typeface="Arial" charset="0"/>
              </a:rPr>
              <a:t>Manc</a:t>
            </a:r>
            <a:r>
              <a:rPr lang="en-GB" sz="1600" b="1" dirty="0">
                <a:cs typeface="Arial" charset="0"/>
              </a:rPr>
              <a:t>.), </a:t>
            </a:r>
            <a:r>
              <a:rPr lang="en-GB" sz="1600" b="1" dirty="0" smtClean="0">
                <a:cs typeface="Arial" charset="0"/>
              </a:rPr>
              <a:t>MIET, MNSE, MNCS</a:t>
            </a:r>
            <a:endParaRPr lang="en-GB" b="1" dirty="0"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CEO 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| Robotics and Artificial Intelligence Nigeria (RAIN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1607" y="1219200"/>
            <a:ext cx="8866191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latin typeface="Bahnschrift Condensed" pitchFamily="34" charset="0"/>
                <a:cs typeface="Arial"/>
              </a:rPr>
              <a:t>The Lawful Use of </a:t>
            </a:r>
            <a:endParaRPr lang="en-US" sz="6000" b="1" dirty="0" smtClean="0">
              <a:latin typeface="Bahnschrift Condensed" pitchFamily="34" charset="0"/>
              <a:cs typeface="Arial"/>
            </a:endParaRPr>
          </a:p>
          <a:p>
            <a:pPr algn="ctr">
              <a:defRPr/>
            </a:pPr>
            <a:r>
              <a:rPr lang="en-US" sz="5400" b="1" dirty="0" smtClean="0">
                <a:solidFill>
                  <a:srgbClr val="C00000"/>
                </a:solidFill>
                <a:latin typeface="Bahnschrift Condensed" pitchFamily="34" charset="0"/>
                <a:cs typeface="Arial"/>
              </a:rPr>
              <a:t>Robotics </a:t>
            </a:r>
            <a:r>
              <a:rPr lang="en-US" sz="5400" b="1" dirty="0">
                <a:solidFill>
                  <a:srgbClr val="C00000"/>
                </a:solidFill>
                <a:latin typeface="Bahnschrift Condensed" pitchFamily="34" charset="0"/>
                <a:cs typeface="Arial"/>
              </a:rPr>
              <a:t>and Artificial Intelligence </a:t>
            </a:r>
            <a:endParaRPr lang="en-US" sz="5400" b="1" dirty="0" smtClean="0">
              <a:solidFill>
                <a:srgbClr val="C00000"/>
              </a:solidFill>
              <a:latin typeface="Bahnschrift Condensed" pitchFamily="34" charset="0"/>
              <a:cs typeface="Arial"/>
            </a:endParaRPr>
          </a:p>
          <a:p>
            <a:pPr algn="ctr">
              <a:defRPr/>
            </a:pPr>
            <a:r>
              <a:rPr lang="en-US" sz="6000" b="1" dirty="0" smtClean="0">
                <a:latin typeface="Bahnschrift Condensed" pitchFamily="34" charset="0"/>
                <a:cs typeface="Arial"/>
              </a:rPr>
              <a:t>in </a:t>
            </a:r>
            <a:r>
              <a:rPr lang="en-US" sz="6000" b="1" dirty="0">
                <a:latin typeface="Bahnschrift Condensed" pitchFamily="34" charset="0"/>
                <a:cs typeface="Arial"/>
              </a:rPr>
              <a:t>Legal Practice in Nigeria</a:t>
            </a:r>
            <a:endParaRPr lang="en-GB" sz="6000" b="1" dirty="0">
              <a:latin typeface="Bahnschrift Condensed" pitchFamily="34" charset="0"/>
              <a:cs typeface="Arial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0" y="2924944"/>
            <a:ext cx="9144000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35475" y="6096000"/>
            <a:ext cx="8869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AT THE </a:t>
            </a:r>
            <a:r>
              <a:rPr lang="en-US" sz="1400" b="1" dirty="0" smtClean="0"/>
              <a:t>70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ANNIVERSARY </a:t>
            </a:r>
            <a:r>
              <a:rPr lang="en-US" sz="1400" b="1" dirty="0"/>
              <a:t>OF THE </a:t>
            </a:r>
            <a:r>
              <a:rPr lang="en-US" sz="1400" b="1" dirty="0" smtClean="0"/>
              <a:t>NIGERIAN BAR ASSOCIATION, IBADAN BRANCH, 17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DECEMBER, 2024</a:t>
            </a:r>
            <a:endParaRPr lang="en-US" sz="1400" b="1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-37298" y="2209800"/>
            <a:ext cx="9144000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883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"/>
          <p:cNvSpPr txBox="1">
            <a:spLocks noGrp="1"/>
          </p:cNvSpPr>
          <p:nvPr>
            <p:ph type="title"/>
          </p:nvPr>
        </p:nvSpPr>
        <p:spPr>
          <a:xfrm>
            <a:off x="720000" y="723351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is </a:t>
            </a:r>
            <a:r>
              <a:rPr lang="en-US" b="1" dirty="0" smtClean="0"/>
              <a:t>a Robot ?</a:t>
            </a:r>
            <a:endParaRPr b="1" dirty="0"/>
          </a:p>
        </p:txBody>
      </p:sp>
      <p:sp>
        <p:nvSpPr>
          <p:cNvPr id="689" name="Google Shape;689;p26"/>
          <p:cNvSpPr txBox="1">
            <a:spLocks noGrp="1"/>
          </p:cNvSpPr>
          <p:nvPr>
            <p:ph type="sldNum" idx="12"/>
          </p:nvPr>
        </p:nvSpPr>
        <p:spPr>
          <a:xfrm>
            <a:off x="725609" y="62264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90" name="Google Shape;690;p2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6781800" cy="45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smtClean="0"/>
              <a:t>Electro-mechanical </a:t>
            </a:r>
            <a:r>
              <a:rPr lang="en-US" sz="2800" dirty="0"/>
              <a:t>systems that can operate without the direct involvement of humans. </a:t>
            </a:r>
            <a:endParaRPr lang="en-US" sz="2800" dirty="0" smtClean="0"/>
          </a:p>
          <a:p>
            <a:r>
              <a:rPr lang="en-US" sz="2800" dirty="0" smtClean="0"/>
              <a:t>Laced </a:t>
            </a:r>
            <a:r>
              <a:rPr lang="en-US" sz="2800" dirty="0"/>
              <a:t>with sensors for detecting changes in the environment, with high resolution and </a:t>
            </a:r>
            <a:r>
              <a:rPr lang="en-US" sz="2800" dirty="0" smtClean="0"/>
              <a:t>sensitivity.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independently collect their own data from the </a:t>
            </a:r>
            <a:r>
              <a:rPr lang="en-US" sz="2800" dirty="0" smtClean="0"/>
              <a:t>environment.</a:t>
            </a:r>
          </a:p>
          <a:p>
            <a:r>
              <a:rPr lang="en-US" sz="2800" dirty="0" smtClean="0"/>
              <a:t>Take decisions of high accuracy.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2" t="10669" r="12374" b="11157"/>
          <a:stretch/>
        </p:blipFill>
        <p:spPr bwMode="auto">
          <a:xfrm>
            <a:off x="7080243" y="2819400"/>
            <a:ext cx="2029890" cy="352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7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QUESTION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763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With humans getting lazier and trusting less:</a:t>
            </a:r>
          </a:p>
          <a:p>
            <a:endParaRPr lang="en-US" sz="2800" b="1" dirty="0" smtClean="0"/>
          </a:p>
          <a:p>
            <a:pPr lvl="1"/>
            <a:r>
              <a:rPr lang="en-US" sz="2400" b="1" dirty="0" smtClean="0"/>
              <a:t>What is the role of AI and Robotics in the Legal Practice in Nigeria?</a:t>
            </a:r>
          </a:p>
          <a:p>
            <a:pPr lvl="1"/>
            <a:r>
              <a:rPr lang="en-US" sz="2400" b="1" dirty="0" smtClean="0"/>
              <a:t>Would it seek to displace us or enhance our works?</a:t>
            </a:r>
          </a:p>
          <a:p>
            <a:pPr lvl="1"/>
            <a:r>
              <a:rPr lang="en-US" sz="2400" b="1" dirty="0" smtClean="0"/>
              <a:t>What aspects can it relieve us off completely?</a:t>
            </a:r>
          </a:p>
          <a:p>
            <a:pPr lvl="1"/>
            <a:r>
              <a:rPr lang="en-US" sz="2400" b="1" dirty="0" smtClean="0"/>
              <a:t>Are we prepared for what the future holds?</a:t>
            </a:r>
          </a:p>
          <a:p>
            <a:pPr lvl="1"/>
            <a:r>
              <a:rPr lang="en-US" sz="2400" b="1" dirty="0" smtClean="0"/>
              <a:t>What is the Lawful Use of Robotics and AI</a:t>
            </a:r>
          </a:p>
          <a:p>
            <a:pPr marL="457200" lvl="1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in Legal Practice in Nigeria?</a:t>
            </a:r>
          </a:p>
          <a:p>
            <a:pPr marL="457200" lvl="1" indent="0">
              <a:buNone/>
            </a:pPr>
            <a:endParaRPr lang="en-US" sz="2400" b="1" dirty="0" smtClean="0"/>
          </a:p>
          <a:p>
            <a:pPr lvl="1"/>
            <a:r>
              <a:rPr lang="en-US" sz="2400" b="1" dirty="0" smtClean="0"/>
              <a:t>Who is to provide these answers?</a:t>
            </a:r>
            <a:endParaRPr lang="en-US" sz="2400" b="1" dirty="0"/>
          </a:p>
          <a:p>
            <a:endParaRPr lang="en-US" sz="2800" dirty="0" smtClean="0"/>
          </a:p>
        </p:txBody>
      </p:sp>
      <p:pic>
        <p:nvPicPr>
          <p:cNvPr id="6146" name="Picture 2" descr="Question Mark In Maze Shows Think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67" y="4648200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7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MY OBJECTION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763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Do </a:t>
            </a:r>
            <a:r>
              <a:rPr lang="en-US" sz="2800" dirty="0"/>
              <a:t>the lawyers want to drag me to the gallows where data privacy, protection, ownership rights, and sovereignty will be dissected? </a:t>
            </a:r>
            <a:endParaRPr lang="en-US" sz="2800" dirty="0" smtClean="0"/>
          </a:p>
          <a:p>
            <a:r>
              <a:rPr lang="en-US" sz="2800" dirty="0" smtClean="0"/>
              <a:t>I </a:t>
            </a:r>
            <a:r>
              <a:rPr lang="en-US" sz="2800" dirty="0"/>
              <a:t>seek to limit myself to speaking about the </a:t>
            </a:r>
            <a:r>
              <a:rPr lang="en-US" sz="2800" dirty="0" smtClean="0"/>
              <a:t>Use </a:t>
            </a:r>
            <a:r>
              <a:rPr lang="en-US" sz="2800" dirty="0"/>
              <a:t>of AI and Robotics in Legal Practice </a:t>
            </a:r>
            <a:endParaRPr lang="en-US" sz="2800" dirty="0" smtClean="0"/>
          </a:p>
          <a:p>
            <a:r>
              <a:rPr lang="en-US" sz="2800" dirty="0" smtClean="0"/>
              <a:t>While </a:t>
            </a:r>
            <a:r>
              <a:rPr lang="en-US" sz="2800" dirty="0"/>
              <a:t>allowing learned discussants the opportunity of discussing the Lawful aspect of the </a:t>
            </a:r>
            <a:r>
              <a:rPr lang="en-US" sz="2800" dirty="0" smtClean="0"/>
              <a:t>usage. </a:t>
            </a:r>
          </a:p>
          <a:p>
            <a:r>
              <a:rPr lang="en-US" sz="2800" dirty="0" smtClean="0"/>
              <a:t>Wrong and Unlawful </a:t>
            </a:r>
            <a:r>
              <a:rPr lang="en-US" sz="2800" dirty="0"/>
              <a:t>are </a:t>
            </a:r>
            <a:r>
              <a:rPr lang="en-US" sz="2800" dirty="0" smtClean="0"/>
              <a:t>two distinct terminologies. </a:t>
            </a:r>
          </a:p>
          <a:p>
            <a:r>
              <a:rPr lang="en-US" sz="2800" dirty="0" smtClean="0"/>
              <a:t>He who asserts must prove, citing relevant laws or lacuna.</a:t>
            </a:r>
          </a:p>
          <a:p>
            <a:r>
              <a:rPr lang="en-US" sz="2800" dirty="0" smtClean="0"/>
              <a:t>I </a:t>
            </a:r>
            <a:r>
              <a:rPr lang="en-US" sz="2800" dirty="0"/>
              <a:t>seek permission to </a:t>
            </a:r>
            <a:r>
              <a:rPr lang="en-US" sz="2800" dirty="0" smtClean="0"/>
              <a:t>proceed.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089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CAVEAT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7630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AGREED:</a:t>
            </a:r>
          </a:p>
          <a:p>
            <a:endParaRPr lang="en-US" sz="2800" b="1" dirty="0" smtClean="0"/>
          </a:p>
          <a:p>
            <a:pPr lvl="1"/>
            <a:r>
              <a:rPr lang="en-US" sz="2400" b="1" dirty="0" smtClean="0"/>
              <a:t>AI AND ROBOTICS ARE CONTINUALLY EVOLVING.</a:t>
            </a:r>
          </a:p>
          <a:p>
            <a:pPr lvl="1"/>
            <a:r>
              <a:rPr lang="en-US" sz="2400" b="1" dirty="0" smtClean="0"/>
              <a:t>THEY ARE NOT PERFECT YET.</a:t>
            </a:r>
          </a:p>
          <a:p>
            <a:pPr lvl="1"/>
            <a:r>
              <a:rPr lang="en-US" sz="2400" b="1" dirty="0" smtClean="0"/>
              <a:t>THEY CAN FAIL.</a:t>
            </a:r>
          </a:p>
          <a:p>
            <a:pPr lvl="1"/>
            <a:r>
              <a:rPr lang="en-US" sz="2400" b="1" dirty="0" smtClean="0"/>
              <a:t>THEY DEPEND ON DATA QUALITY AND LIMITATIONS OF PROGRAMMING</a:t>
            </a:r>
          </a:p>
          <a:p>
            <a:pPr lvl="1"/>
            <a:r>
              <a:rPr lang="en-US" sz="2400" b="1" dirty="0" smtClean="0"/>
              <a:t>NO MATTER WHAT, THEY SHOULD REMAIN SUPERVISED BY THE HUMAN EXPERTS.</a:t>
            </a:r>
          </a:p>
          <a:p>
            <a:pPr lvl="1"/>
            <a:r>
              <a:rPr lang="en-US" sz="2400" b="1" dirty="0" smtClean="0"/>
              <a:t>IT IS THIS COLLABORATION THAT WE SEEK; BETWEEN HUMAN AND MACHINE</a:t>
            </a:r>
            <a:endParaRPr lang="en-US" sz="2400" b="1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328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0" t="14175" r="17128" b="7852"/>
          <a:stretch/>
        </p:blipFill>
        <p:spPr bwMode="auto">
          <a:xfrm>
            <a:off x="160866" y="1"/>
            <a:ext cx="8983133" cy="752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7500" y="6477000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https://apnews.com/article/artificial-intelligence-chatgpt-courts-e15023d7e6fdf4f099aa122437dbb59b</a:t>
            </a:r>
            <a:endParaRPr lang="en-US" sz="1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" y="34926"/>
            <a:ext cx="78740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867" y="1880175"/>
            <a:ext cx="9059333" cy="4893647"/>
          </a:xfrm>
          <a:prstGeom prst="rect">
            <a:avLst/>
          </a:prstGeom>
          <a:solidFill>
            <a:srgbClr val="FFCC66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Roberto Mata sued </a:t>
            </a:r>
            <a:r>
              <a:rPr lang="en-US" sz="2400" b="1" dirty="0" err="1"/>
              <a:t>Avianca</a:t>
            </a:r>
            <a:r>
              <a:rPr lang="en-US" sz="2400" b="1" dirty="0"/>
              <a:t> Airlines, alleging personal injuries from a metal serving cart.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plaintiff's lawyer used </a:t>
            </a:r>
            <a:r>
              <a:rPr lang="en-US" sz="2400" b="1" dirty="0" err="1"/>
              <a:t>ChatGPT</a:t>
            </a:r>
            <a:r>
              <a:rPr lang="en-US" sz="2400" b="1" dirty="0"/>
              <a:t> to research case law.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AI confidently cited six precedents, which, upon review, turned out to be entirely fabricated.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cases it provided—complete with fictitious citations, judges, and details—never existed.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Counsels were fined over $5,000.</a:t>
            </a:r>
          </a:p>
          <a:p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867" y="1295400"/>
            <a:ext cx="89722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Roberto Mata v. </a:t>
            </a:r>
            <a:r>
              <a:rPr lang="en-US" sz="3200" b="1" dirty="0" err="1"/>
              <a:t>Avianca</a:t>
            </a:r>
            <a:r>
              <a:rPr lang="en-US" sz="3200" b="1" dirty="0"/>
              <a:t> </a:t>
            </a:r>
            <a:r>
              <a:rPr lang="en-US" sz="3200" b="1" dirty="0" err="1"/>
              <a:t>Inc</a:t>
            </a:r>
            <a:r>
              <a:rPr lang="en-US" sz="3200" b="1" dirty="0"/>
              <a:t> Manhattan, U.S.A 2023</a:t>
            </a:r>
          </a:p>
        </p:txBody>
      </p:sp>
    </p:spTree>
    <p:extLst>
      <p:ext uri="{BB962C8B-B14F-4D97-AF65-F5344CB8AC3E}">
        <p14:creationId xmlns:p14="http://schemas.microsoft.com/office/powerpoint/2010/main" val="2394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7500" y="6477000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https://www.nytimes.com/2023/06/04/business/grail-blood-test-mistake-cancer.html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1" y="5700712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2023</a:t>
            </a:r>
            <a:endParaRPr lang="en-US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600809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837" y="354350"/>
            <a:ext cx="8371972" cy="1446550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GRAIL Software issues </a:t>
            </a:r>
            <a:r>
              <a:rPr lang="en-US" sz="4400" b="1" dirty="0"/>
              <a:t>false cancer </a:t>
            </a:r>
            <a:endParaRPr lang="en-US" sz="4400" b="1" dirty="0" smtClean="0"/>
          </a:p>
          <a:p>
            <a:r>
              <a:rPr lang="en-US" sz="4400" b="1" dirty="0" smtClean="0"/>
              <a:t>warnings to </a:t>
            </a:r>
            <a:r>
              <a:rPr lang="en-US" sz="4400" b="1" dirty="0"/>
              <a:t>400 </a:t>
            </a:r>
            <a:r>
              <a:rPr lang="en-US" sz="4400" b="1" dirty="0" smtClean="0"/>
              <a:t>customers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849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APPLICATION OF ROBOTICS AND AI IN LEGAL PRACTICE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763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Not all of Artificial Intelligence is on </a:t>
            </a:r>
            <a:r>
              <a:rPr lang="en-US" sz="2800" dirty="0" err="1" smtClean="0"/>
              <a:t>ChatGPT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Autonomous, impromptu decision making based on environmental events and data is one of the most critical purpose of AI performed by Predictive AI.</a:t>
            </a:r>
          </a:p>
          <a:p>
            <a:r>
              <a:rPr lang="en-US" sz="2800" dirty="0" smtClean="0"/>
              <a:t>Hence the need to work closely with local AI developers for proper integration of AI services into our Legal System.</a:t>
            </a:r>
          </a:p>
          <a:p>
            <a:r>
              <a:rPr lang="en-US" sz="2800" dirty="0" smtClean="0"/>
              <a:t>We shall highlight 10 areas of Application.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302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LAWFUL USE 1</a:t>
            </a:r>
            <a:endParaRPr lang="en-GB" b="1" u="sng" dirty="0"/>
          </a:p>
        </p:txBody>
      </p:sp>
      <p:sp>
        <p:nvSpPr>
          <p:cNvPr id="5" name="Rectangle 4"/>
          <p:cNvSpPr/>
          <p:nvPr/>
        </p:nvSpPr>
        <p:spPr>
          <a:xfrm>
            <a:off x="609600" y="1301646"/>
            <a:ext cx="4038600" cy="3477875"/>
          </a:xfrm>
          <a:prstGeom prst="rect">
            <a:avLst/>
          </a:prstGeom>
          <a:solidFill>
            <a:srgbClr val="E9F999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Managing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Registry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Records</a:t>
            </a:r>
          </a:p>
          <a:p>
            <a:r>
              <a:rPr lang="en-US" sz="2000" dirty="0" smtClean="0"/>
              <a:t>Probate, Lands, Litigation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From arbiter to habitat of legacy records.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repository of undisputable Video Based Records e.g. land ownership transfers + drones</a:t>
            </a:r>
          </a:p>
          <a:p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295400"/>
            <a:ext cx="4495800" cy="26161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Electoral Materials Inspection</a:t>
            </a:r>
          </a:p>
          <a:p>
            <a:r>
              <a:rPr lang="en-US" sz="2000" dirty="0" smtClean="0"/>
              <a:t>In addition to Bi-Modal Voter Accreditation System.</a:t>
            </a:r>
          </a:p>
          <a:p>
            <a:r>
              <a:rPr lang="en-US" sz="2000" dirty="0" smtClean="0"/>
              <a:t>Need to beat Time Limit Deadline for Tribunal Matters</a:t>
            </a:r>
          </a:p>
          <a:p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Robotic Automated Scanning Platforms.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Computer Vision Based OCR.</a:t>
            </a:r>
          </a:p>
          <a:p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Detection and Sorting of abnormal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587115" y="3962770"/>
            <a:ext cx="3962400" cy="29854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Smart Court Admin and Case Assignment</a:t>
            </a:r>
          </a:p>
          <a:p>
            <a:r>
              <a:rPr lang="en-US" sz="2000" dirty="0" smtClean="0">
                <a:cs typeface="Arial" pitchFamily="34" charset="0"/>
              </a:rPr>
              <a:t>Case Scheduling, Tracking Availabilities, Case Specifics and automated notifications</a:t>
            </a:r>
            <a:r>
              <a:rPr lang="en-US" sz="2000" dirty="0" smtClean="0"/>
              <a:t>. </a:t>
            </a:r>
            <a:r>
              <a:rPr lang="en-US" sz="2000" b="1" dirty="0" smtClean="0"/>
              <a:t>Bailiff Support.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NLP </a:t>
            </a:r>
            <a:r>
              <a:rPr lang="en-US" sz="2000" dirty="0">
                <a:solidFill>
                  <a:srgbClr val="0070C0"/>
                </a:solidFill>
                <a:cs typeface="Arial" pitchFamily="34" charset="0"/>
              </a:rPr>
              <a:t>algorithms can analyze vast amounts of data </a:t>
            </a: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to identify case similarities, duplication or protocol breach.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5781" y="3962769"/>
            <a:ext cx="4495800" cy="2985433"/>
          </a:xfrm>
          <a:prstGeom prst="rect">
            <a:avLst/>
          </a:prstGeom>
          <a:solidFill>
            <a:srgbClr val="FFC1C1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Legal Research Support and Brief Preparation</a:t>
            </a:r>
          </a:p>
          <a:p>
            <a:pPr lvl="0"/>
            <a:r>
              <a:rPr lang="en-US" sz="2000" dirty="0" smtClean="0">
                <a:cs typeface="Arial" pitchFamily="34" charset="0"/>
              </a:rPr>
              <a:t>Case Analysis, Devil Advocates on prepared arguments, &amp; Error Reductions.</a:t>
            </a:r>
          </a:p>
          <a:p>
            <a:pPr lvl="0"/>
            <a:r>
              <a:rPr lang="en-US" sz="2000" dirty="0" smtClean="0">
                <a:solidFill>
                  <a:srgbClr val="0070C0"/>
                </a:solidFill>
              </a:rPr>
              <a:t>Use existing AI solutions such as </a:t>
            </a:r>
            <a:r>
              <a:rPr lang="en-US" sz="2000" dirty="0" err="1" smtClean="0">
                <a:solidFill>
                  <a:srgbClr val="0070C0"/>
                </a:solidFill>
              </a:rPr>
              <a:t>ChatGPT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Grammarly</a:t>
            </a:r>
            <a:r>
              <a:rPr lang="en-US" sz="2000" dirty="0" smtClean="0">
                <a:solidFill>
                  <a:srgbClr val="0070C0"/>
                </a:solidFill>
              </a:rPr>
              <a:t>, Gemini etc.</a:t>
            </a:r>
          </a:p>
          <a:p>
            <a:pPr lvl="0"/>
            <a:r>
              <a:rPr lang="en-US" sz="2000" dirty="0" smtClean="0">
                <a:solidFill>
                  <a:srgbClr val="0070C0"/>
                </a:solidFill>
              </a:rPr>
              <a:t>Build peculiar NLP based web platforms for managing repetitive document preparation.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LAWFUL USE 2</a:t>
            </a:r>
            <a:endParaRPr lang="en-GB" b="1" u="sng" dirty="0"/>
          </a:p>
        </p:txBody>
      </p:sp>
      <p:sp>
        <p:nvSpPr>
          <p:cNvPr id="5" name="Rectangle 4"/>
          <p:cNvSpPr/>
          <p:nvPr/>
        </p:nvSpPr>
        <p:spPr>
          <a:xfrm>
            <a:off x="609600" y="1301646"/>
            <a:ext cx="41148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Legal Process Workflow Automation for Lawyers</a:t>
            </a:r>
          </a:p>
          <a:p>
            <a:r>
              <a:rPr lang="en-US" sz="2000" dirty="0" smtClean="0"/>
              <a:t>Automating Chamber Work Flow and Schedules. Tracking Service on the other party. Digitizing the NBA Seal of Lawyers for Digital Documents.</a:t>
            </a:r>
            <a:endParaRPr lang="en-US" sz="2400" dirty="0" smtClean="0"/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Robot Process Automation through Desktop or Mobile apps.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295400"/>
            <a:ext cx="4419600" cy="2923877"/>
          </a:xfrm>
          <a:prstGeom prst="rect">
            <a:avLst/>
          </a:prstGeom>
          <a:solidFill>
            <a:srgbClr val="F9FBAF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Smarter Arbitration</a:t>
            </a:r>
          </a:p>
          <a:p>
            <a:r>
              <a:rPr lang="en-US" sz="2000" dirty="0" smtClean="0"/>
              <a:t>Unbiased and Cost Effective Adjudication for Parties that opt for it.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Predictive AI’s Supervised Learning and Large Language Models can </a:t>
            </a:r>
            <a:r>
              <a:rPr lang="en-US" sz="2000" dirty="0">
                <a:solidFill>
                  <a:srgbClr val="0070C0"/>
                </a:solidFill>
              </a:rPr>
              <a:t>analyze vast </a:t>
            </a:r>
            <a:r>
              <a:rPr lang="en-US" sz="2000" dirty="0" smtClean="0">
                <a:solidFill>
                  <a:srgbClr val="0070C0"/>
                </a:solidFill>
              </a:rPr>
              <a:t>datasets, arguments and records </a:t>
            </a:r>
            <a:r>
              <a:rPr lang="en-US" sz="2000" dirty="0">
                <a:solidFill>
                  <a:srgbClr val="0070C0"/>
                </a:solidFill>
              </a:rPr>
              <a:t>to detect </a:t>
            </a:r>
            <a:r>
              <a:rPr lang="en-US" sz="2000" dirty="0" smtClean="0">
                <a:solidFill>
                  <a:srgbClr val="0070C0"/>
                </a:solidFill>
              </a:rPr>
              <a:t>anomalies, fraudulent activities </a:t>
            </a:r>
            <a:r>
              <a:rPr lang="en-US" sz="2000" dirty="0">
                <a:solidFill>
                  <a:srgbClr val="0070C0"/>
                </a:solidFill>
              </a:rPr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resolve conflicts</a:t>
            </a: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.</a:t>
            </a: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87114" y="3962770"/>
            <a:ext cx="3984885" cy="2985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Enhanced Personalized Legal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EdTech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cs typeface="Arial" pitchFamily="34" charset="0"/>
              </a:rPr>
              <a:t>Use of Generative AI to develop personal assessment platforms for law trainees through random generation and assessment of case briefs. 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A combination of all AI tools is necessary for  </a:t>
            </a:r>
            <a:r>
              <a:rPr lang="en-US" sz="2000" dirty="0" err="1" smtClean="0">
                <a:solidFill>
                  <a:srgbClr val="0070C0"/>
                </a:solidFill>
                <a:cs typeface="Arial" pitchFamily="34" charset="0"/>
              </a:rPr>
              <a:t>Edtech</a:t>
            </a: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 development.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3961120"/>
            <a:ext cx="4419600" cy="29238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Overall Reduction in Conflict.</a:t>
            </a:r>
          </a:p>
          <a:p>
            <a:pPr lvl="0"/>
            <a:r>
              <a:rPr lang="en-US" sz="2000" dirty="0" smtClean="0">
                <a:cs typeface="Arial" pitchFamily="34" charset="0"/>
              </a:rPr>
              <a:t>Is an automated world with reduced human interaction a recipe for peace? </a:t>
            </a:r>
          </a:p>
          <a:p>
            <a:pPr lvl="0"/>
            <a:r>
              <a:rPr lang="en-US" sz="2000" dirty="0" smtClean="0">
                <a:solidFill>
                  <a:srgbClr val="0070C0"/>
                </a:solidFill>
              </a:rPr>
              <a:t>Self-Driving Cars result in less accidents or traffic violations.</a:t>
            </a:r>
          </a:p>
          <a:p>
            <a:pPr lvl="0"/>
            <a:r>
              <a:rPr lang="en-US" sz="2000" dirty="0" smtClean="0">
                <a:solidFill>
                  <a:srgbClr val="0070C0"/>
                </a:solidFill>
              </a:rPr>
              <a:t>AI enhanced document drafting results in less Defamation and Aggressive Language.</a:t>
            </a:r>
          </a:p>
          <a:p>
            <a:pPr lvl="0"/>
            <a:r>
              <a:rPr lang="en-US" sz="2000" dirty="0" smtClean="0">
                <a:solidFill>
                  <a:srgbClr val="0070C0"/>
                </a:solidFill>
              </a:rPr>
              <a:t>Reduced litigation promotes quality.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LAWFUL USE 3</a:t>
            </a:r>
            <a:endParaRPr lang="en-GB" b="1" u="sng" dirty="0"/>
          </a:p>
        </p:txBody>
      </p:sp>
      <p:sp>
        <p:nvSpPr>
          <p:cNvPr id="5" name="Rectangle 4"/>
          <p:cNvSpPr/>
          <p:nvPr/>
        </p:nvSpPr>
        <p:spPr>
          <a:xfrm>
            <a:off x="609600" y="1301646"/>
            <a:ext cx="3886200" cy="4708981"/>
          </a:xfrm>
          <a:prstGeom prst="rect">
            <a:avLst/>
          </a:prstGeom>
          <a:solidFill>
            <a:srgbClr val="E9F999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Proof against Fake Evidence or AI Abuse </a:t>
            </a:r>
          </a:p>
          <a:p>
            <a:r>
              <a:rPr lang="en-US" sz="2000" dirty="0" smtClean="0"/>
              <a:t>Only AI can detect AI. </a:t>
            </a:r>
            <a:endParaRPr lang="en-US" sz="2400" dirty="0" smtClean="0"/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AI can detect patterns in audio, video or text communication.</a:t>
            </a:r>
          </a:p>
          <a:p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AI based tools can cross-check large texts for valid or invalid citations.</a:t>
            </a:r>
          </a:p>
          <a:p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Relieving the court the burden of detection.</a:t>
            </a:r>
          </a:p>
          <a:p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295400"/>
            <a:ext cx="4495800" cy="29854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Parole System for Prison Decongestion</a:t>
            </a:r>
          </a:p>
          <a:p>
            <a:r>
              <a:rPr lang="en-US" sz="2000" dirty="0" smtClean="0"/>
              <a:t>Parole system can be made more effective through the use of GPS Location trackers, battery level detectors and enforcement mechanisms.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0070C0"/>
                </a:solidFill>
              </a:rPr>
              <a:t>This bothers on the development of Internet/GSM of Things</a:t>
            </a:r>
            <a:r>
              <a:rPr lang="en-US" sz="20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hardware.</a:t>
            </a:r>
          </a:p>
        </p:txBody>
      </p:sp>
    </p:spTree>
    <p:extLst>
      <p:ext uri="{BB962C8B-B14F-4D97-AF65-F5344CB8AC3E}">
        <p14:creationId xmlns:p14="http://schemas.microsoft.com/office/powerpoint/2010/main" val="34313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GOLDEN ERA OF LEGAL PRACTICE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1447800"/>
                <a:ext cx="82677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I grew up in the embrace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 </a:t>
                </a:r>
                <a:r>
                  <a:rPr lang="en-US" sz="2800" b="1" dirty="0" smtClean="0"/>
                  <a:t>   of Learned People: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Hon. Justice </a:t>
                </a:r>
                <a:r>
                  <a:rPr lang="en-US" sz="2000" dirty="0" err="1" smtClean="0"/>
                  <a:t>Olu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Ayoola</a:t>
                </a:r>
                <a:r>
                  <a:rPr lang="en-US" sz="2000" dirty="0" smtClean="0"/>
                  <a:t>  (blessed memory)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Hon. Justice </a:t>
                </a:r>
                <a:r>
                  <a:rPr lang="en-US" sz="2000" dirty="0" err="1" smtClean="0"/>
                  <a:t>Dr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Mrs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Ruqayat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Ayoola</a:t>
                </a:r>
                <a:r>
                  <a:rPr lang="en-US" sz="2000" dirty="0" smtClean="0"/>
                  <a:t>, JCA</a:t>
                </a:r>
                <a:r>
                  <a:rPr lang="en-US" sz="2800" dirty="0" smtClean="0"/>
                  <a:t>.</a:t>
                </a:r>
              </a:p>
              <a:p>
                <a:r>
                  <a:rPr lang="en-US" sz="2800" b="1" dirty="0" smtClean="0"/>
                  <a:t>Listening and Typing words</a:t>
                </a:r>
              </a:p>
              <a:p>
                <a:pPr marL="0" indent="0">
                  <a:buNone/>
                </a:pPr>
                <a:r>
                  <a:rPr lang="en-US" sz="2800" b="1" dirty="0" smtClean="0"/>
                  <a:t>    like “res judicata”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 </a:t>
                </a:r>
                <a:r>
                  <a:rPr lang="en-US" sz="2800" b="1" dirty="0" smtClean="0"/>
                  <a:t>           “prima facie”</a:t>
                </a:r>
              </a:p>
              <a:p>
                <a:pPr marL="0" indent="0">
                  <a:buNone/>
                </a:pPr>
                <a:r>
                  <a:rPr lang="en-US" sz="2800" b="1" dirty="0" smtClean="0"/>
                  <a:t>            “jurisprudence”</a:t>
                </a:r>
              </a:p>
              <a:p>
                <a:r>
                  <a:rPr lang="en-US" sz="2800" b="1" dirty="0" smtClean="0"/>
                  <a:t>Law to me was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𝐿𝑜𝑔𝑖𝑐</m:t>
                    </m:r>
                    <m:r>
                      <a:rPr lang="en-US" sz="1800" b="0" i="1" dirty="0" smtClean="0">
                        <a:latin typeface="Cambria Math"/>
                      </a:rPr>
                      <m:t> = </m:t>
                    </m:r>
                    <m:r>
                      <a:rPr lang="en-US" sz="1800" b="0" i="1" dirty="0" smtClean="0">
                        <a:latin typeface="Cambria Math"/>
                      </a:rPr>
                      <m:t>𝐸𝑣𝑖𝑑𝑒𝑛𝑐𝑒</m:t>
                    </m:r>
                    <m:r>
                      <a:rPr lang="en-US" sz="1800" b="0" i="1" dirty="0" smtClean="0">
                        <a:latin typeface="Cambria Math"/>
                      </a:rPr>
                      <m:t> + </m:t>
                    </m:r>
                    <m:r>
                      <a:rPr lang="en-US" sz="1800" b="0" i="1" dirty="0" smtClean="0">
                        <a:latin typeface="Cambria Math"/>
                      </a:rPr>
                      <m:t>𝑅𝑢𝑙𝑒𝑠</m:t>
                    </m:r>
                    <m:r>
                      <a:rPr lang="en-US" sz="1800" b="0" i="1" dirty="0" smtClean="0">
                        <a:latin typeface="Cambria Math"/>
                      </a:rPr>
                      <m:t> + </m:t>
                    </m:r>
                    <m:r>
                      <a:rPr lang="en-US" sz="1800" b="0" i="1" dirty="0" smtClean="0">
                        <a:latin typeface="Cambria Math"/>
                      </a:rPr>
                      <m:t>𝑃𝑟𝑒𝑐𝑒𝑑𝑒𝑛𝑐𝑒</m:t>
                    </m:r>
                    <m:r>
                      <a:rPr lang="en-US" sz="1800" b="0" i="1" dirty="0" smtClean="0">
                        <a:latin typeface="Cambria Math"/>
                      </a:rPr>
                      <m:t>+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</m:r>
                    <m:r>
                      <a:rPr lang="en-US" sz="1800" b="0" i="1" dirty="0" smtClean="0">
                        <a:latin typeface="Cambria Math"/>
                      </a:rPr>
                      <m:t>𝑃h𝑖𝑙𝑜𝑠𝑜𝑝h𝑦</m:t>
                    </m:r>
                  </m:oMath>
                </a14:m>
                <a:endParaRPr lang="en-US" sz="2800" dirty="0" smtClean="0"/>
              </a:p>
              <a:p>
                <a:r>
                  <a:rPr lang="en-US" sz="2800" b="1" dirty="0"/>
                  <a:t>Nostalgia of what legal practice was in the past</a:t>
                </a:r>
                <a:r>
                  <a:rPr lang="en-US" sz="2800" b="1" dirty="0" smtClean="0"/>
                  <a:t>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447800"/>
                <a:ext cx="8267700" cy="5410200"/>
              </a:xfrm>
              <a:blipFill rotWithShape="1">
                <a:blip r:embed="rId2"/>
                <a:stretch>
                  <a:fillRect l="-1474" t="-1015" r="-1400" b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63246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524000"/>
            <a:ext cx="3586163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3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Challenges for the Future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763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Are we equipped with adequate power and internet connectivity?</a:t>
            </a:r>
          </a:p>
          <a:p>
            <a:r>
              <a:rPr lang="en-US" sz="2400" b="1" dirty="0" smtClean="0"/>
              <a:t>Are our courts and law chambers digital inclined:</a:t>
            </a:r>
          </a:p>
          <a:p>
            <a:pPr lvl="1"/>
            <a:r>
              <a:rPr lang="en-US" sz="2000" b="1" dirty="0" smtClean="0"/>
              <a:t>Facility wise</a:t>
            </a:r>
          </a:p>
          <a:p>
            <a:pPr lvl="1"/>
            <a:r>
              <a:rPr lang="en-US" sz="2000" b="1" dirty="0" smtClean="0"/>
              <a:t>Knowledge and Training Wise</a:t>
            </a:r>
          </a:p>
          <a:p>
            <a:r>
              <a:rPr lang="en-US" sz="2400" b="1" dirty="0" smtClean="0"/>
              <a:t>Would this widen the digital gap in our profession?</a:t>
            </a:r>
          </a:p>
          <a:p>
            <a:r>
              <a:rPr lang="en-US" sz="2400" b="1" dirty="0" smtClean="0"/>
              <a:t>Should our Law School priorities Emerging Technologies Education?</a:t>
            </a:r>
          </a:p>
          <a:p>
            <a:r>
              <a:rPr lang="en-US" sz="2400" b="1" dirty="0" smtClean="0"/>
              <a:t>Should our Rule Books be revised to guide on the role and abuse of emerging technologies in Legal Practice?</a:t>
            </a:r>
          </a:p>
          <a:p>
            <a:r>
              <a:rPr lang="en-US" sz="2400" b="1" dirty="0" smtClean="0"/>
              <a:t>Will you invest heavily now in the new mode of practice?</a:t>
            </a:r>
          </a:p>
          <a:p>
            <a:endParaRPr lang="en-US" sz="2400" b="1" dirty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2478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Action Plans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763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Invest in training for human capacity development.</a:t>
            </a:r>
          </a:p>
          <a:p>
            <a:r>
              <a:rPr lang="en-US" sz="2400" b="1" dirty="0" smtClean="0"/>
              <a:t>Invest in Solid Infrastructure such as Data </a:t>
            </a:r>
            <a:r>
              <a:rPr lang="en-US" sz="2400" b="1" dirty="0" err="1" smtClean="0"/>
              <a:t>Centres</a:t>
            </a:r>
            <a:r>
              <a:rPr lang="en-US" sz="2400" b="1" dirty="0" smtClean="0"/>
              <a:t> dedicated to Law related Data.</a:t>
            </a:r>
          </a:p>
          <a:p>
            <a:r>
              <a:rPr lang="en-US" sz="2400" b="1" dirty="0" smtClean="0"/>
              <a:t>Court Judgments and Court Processes should now be in Digital text formats, not Scanned Images.</a:t>
            </a:r>
          </a:p>
          <a:p>
            <a:r>
              <a:rPr lang="en-US" sz="2400" b="1" dirty="0" smtClean="0"/>
              <a:t>Policy Makers must promote Open Source Platforms for accessing, referencing and validating Court Judgments.</a:t>
            </a:r>
          </a:p>
          <a:p>
            <a:pPr lvl="1"/>
            <a:r>
              <a:rPr lang="en-US" sz="2000" b="1" dirty="0" smtClean="0"/>
              <a:t>This will also aid the advancement of well trained AI solutions</a:t>
            </a:r>
            <a:endParaRPr lang="en-US" sz="2000" b="1" dirty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4960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CONCLUSION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600200"/>
            <a:ext cx="87630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We still need humans in our Legal system as:</a:t>
            </a:r>
          </a:p>
          <a:p>
            <a:pPr lvl="1"/>
            <a:r>
              <a:rPr lang="en-US" sz="2400" b="1" dirty="0" smtClean="0"/>
              <a:t>AI is not ultimately perfect yet and Humanity Component remains critical to justice.</a:t>
            </a:r>
          </a:p>
          <a:p>
            <a:pPr lvl="1"/>
            <a:r>
              <a:rPr lang="en-US" sz="2400" b="1" dirty="0" smtClean="0"/>
              <a:t>Need for healthy collaboration between us and machines.</a:t>
            </a:r>
          </a:p>
          <a:p>
            <a:r>
              <a:rPr lang="en-US" sz="2800" b="1" dirty="0" smtClean="0"/>
              <a:t>Keep </a:t>
            </a:r>
            <a:r>
              <a:rPr lang="en-US" sz="2800" b="1" dirty="0" err="1" smtClean="0"/>
              <a:t>ChatGPT</a:t>
            </a:r>
            <a:r>
              <a:rPr lang="en-US" sz="2800" b="1" dirty="0" smtClean="0"/>
              <a:t> close, but your local AI Engineers closer.</a:t>
            </a:r>
          </a:p>
          <a:p>
            <a:r>
              <a:rPr lang="en-US" sz="2800" b="1" dirty="0" smtClean="0"/>
              <a:t>With </a:t>
            </a:r>
            <a:r>
              <a:rPr lang="en-US" sz="2800" b="1" dirty="0" err="1" smtClean="0"/>
              <a:t>RoboLawyers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RoboJudges</a:t>
            </a:r>
            <a:r>
              <a:rPr lang="en-US" sz="2800" b="1" dirty="0" smtClean="0"/>
              <a:t> making headlines in some countries, it is only a matter of time before our legislators will determine it an alternative dispute resolution mechanism.</a:t>
            </a:r>
          </a:p>
          <a:p>
            <a:r>
              <a:rPr lang="en-US" sz="2800" b="1" dirty="0" smtClean="0"/>
              <a:t>The competition is Global, let’s protect our marketplace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009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TIMES ARE EVOLVING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386418"/>
            <a:ext cx="4724400" cy="4140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Welcome to 4IR where Emerging Technologies are disrupting coveted professions.</a:t>
            </a:r>
          </a:p>
          <a:p>
            <a:r>
              <a:rPr lang="en-US" sz="2800" b="1" dirty="0" smtClean="0"/>
              <a:t>We are moving from Human to Machine Dependence.</a:t>
            </a:r>
          </a:p>
          <a:p>
            <a:r>
              <a:rPr lang="en-US" sz="2800" b="1" dirty="0" smtClean="0"/>
              <a:t>Migration from Hard Work to Smart Work.</a:t>
            </a:r>
          </a:p>
          <a:p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63246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5526618"/>
            <a:ext cx="8763000" cy="1217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“Evolve with the time or Perish”</a:t>
            </a:r>
            <a:endParaRPr lang="en-US" sz="2800" dirty="0" smtClean="0"/>
          </a:p>
          <a:p>
            <a:r>
              <a:rPr lang="en-US" sz="2800" b="1" dirty="0" smtClean="0"/>
              <a:t>Humans who have the capacity to manage this </a:t>
            </a:r>
            <a:r>
              <a:rPr lang="en-US" sz="2800" b="1" dirty="0" smtClean="0"/>
              <a:t>machines </a:t>
            </a:r>
            <a:r>
              <a:rPr lang="en-US" sz="2800" b="1" dirty="0" smtClean="0"/>
              <a:t>will remain relevant.</a:t>
            </a:r>
            <a:endParaRPr lang="en-US" sz="2800" b="1" dirty="0"/>
          </a:p>
          <a:p>
            <a:endParaRPr lang="en-US" sz="2800" dirty="0" smtClean="0"/>
          </a:p>
        </p:txBody>
      </p:sp>
      <p:pic>
        <p:nvPicPr>
          <p:cNvPr id="1030" name="Picture 6" descr="LLM in Innovation, Technology and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87651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NEW AGE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524000"/>
            <a:ext cx="4724400" cy="400261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Micro-Chips and Battery technologies are aggressively advancing.</a:t>
            </a:r>
          </a:p>
          <a:p>
            <a:endParaRPr lang="en-US" sz="1800" b="1" dirty="0" smtClean="0"/>
          </a:p>
          <a:p>
            <a:r>
              <a:rPr lang="en-US" sz="2800" b="1" dirty="0" smtClean="0"/>
              <a:t>We see it in the </a:t>
            </a:r>
            <a:r>
              <a:rPr lang="en-US" sz="2800" b="1" dirty="0" err="1" smtClean="0"/>
              <a:t>fintech</a:t>
            </a:r>
            <a:r>
              <a:rPr lang="en-US" sz="2800" b="1" dirty="0"/>
              <a:t> </a:t>
            </a:r>
            <a:r>
              <a:rPr lang="en-US" sz="2800" b="1" dirty="0" smtClean="0"/>
              <a:t>world of </a:t>
            </a:r>
            <a:r>
              <a:rPr lang="en-US" sz="2800" b="1" dirty="0" err="1" smtClean="0"/>
              <a:t>cryptocurrency</a:t>
            </a:r>
            <a:r>
              <a:rPr lang="en-US" sz="2800" b="1" dirty="0" smtClean="0"/>
              <a:t>.</a:t>
            </a:r>
          </a:p>
          <a:p>
            <a:endParaRPr lang="en-US" sz="1800" b="1" dirty="0"/>
          </a:p>
          <a:p>
            <a:r>
              <a:rPr lang="en-US" sz="2800" b="1" dirty="0" smtClean="0"/>
              <a:t>We see it in overnight celebrities and virility.</a:t>
            </a:r>
          </a:p>
          <a:p>
            <a:endParaRPr lang="en-US" sz="2800" b="1" dirty="0" smtClean="0"/>
          </a:p>
          <a:p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63246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pic>
        <p:nvPicPr>
          <p:cNvPr id="1028" name="Picture 4" descr="Business Mobile Ph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8100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5526618"/>
            <a:ext cx="8763000" cy="1217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We see it in invincibility of cyber bullies and hackers.</a:t>
            </a:r>
          </a:p>
          <a:p>
            <a:r>
              <a:rPr lang="en-US" sz="2800" b="1" dirty="0" smtClean="0"/>
              <a:t>With smart devices now having a mind of their own over our data.</a:t>
            </a:r>
            <a:endParaRPr lang="en-US" sz="2800" b="1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486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Science Behind the Technology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386418"/>
            <a:ext cx="4724400" cy="4140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Every work of art is an arrangement of “1”s and “0”s.</a:t>
            </a:r>
          </a:p>
          <a:p>
            <a:r>
              <a:rPr lang="en-US" sz="2800" b="1" dirty="0" smtClean="0"/>
              <a:t>Computer Algorithms can detect their structure, patterns, relationships.</a:t>
            </a:r>
          </a:p>
          <a:p>
            <a:r>
              <a:rPr lang="en-US" sz="2800" b="1" dirty="0" smtClean="0"/>
              <a:t>Powerful computation platforms can work on real-time data</a:t>
            </a:r>
          </a:p>
          <a:p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63246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5526618"/>
            <a:ext cx="8763000" cy="1217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Your Churn out Huge Chunks of Data every Second.</a:t>
            </a:r>
          </a:p>
          <a:p>
            <a:r>
              <a:rPr lang="en-US" sz="2800" b="1" dirty="0" smtClean="0"/>
              <a:t>Daily chats, emails, virtual meetings, videos and location.</a:t>
            </a:r>
            <a:endParaRPr lang="en-US" sz="2800" b="1" dirty="0"/>
          </a:p>
          <a:p>
            <a:endParaRPr lang="en-US" sz="2800" dirty="0" smtClean="0"/>
          </a:p>
        </p:txBody>
      </p:sp>
      <p:pic>
        <p:nvPicPr>
          <p:cNvPr id="4098" name="Picture 2" descr="php - Convert Image in to numbers - Stack Over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47018"/>
            <a:ext cx="379350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4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"/>
          <p:cNvSpPr txBox="1">
            <a:spLocks noGrp="1"/>
          </p:cNvSpPr>
          <p:nvPr>
            <p:ph type="title"/>
          </p:nvPr>
        </p:nvSpPr>
        <p:spPr>
          <a:xfrm>
            <a:off x="720000" y="723351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is Artificial </a:t>
            </a:r>
            <a:r>
              <a:rPr lang="en-US" b="1" dirty="0" smtClean="0"/>
              <a:t>Intelligence ?</a:t>
            </a:r>
            <a:endParaRPr b="1" dirty="0"/>
          </a:p>
        </p:txBody>
      </p:sp>
      <p:sp>
        <p:nvSpPr>
          <p:cNvPr id="689" name="Google Shape;689;p26"/>
          <p:cNvSpPr txBox="1">
            <a:spLocks noGrp="1"/>
          </p:cNvSpPr>
          <p:nvPr>
            <p:ph type="sldNum" idx="12"/>
          </p:nvPr>
        </p:nvSpPr>
        <p:spPr>
          <a:xfrm>
            <a:off x="725609" y="62264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90" name="Google Shape;690;p2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5344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chemeClr val="dk1"/>
                </a:solidFill>
                <a:latin typeface="Gilroy-Medium" panose="00000600000000000000" pitchFamily="2" charset="0"/>
              </a:rPr>
              <a:t>Artificial intelligence, or AI, is </a:t>
            </a:r>
            <a:r>
              <a:rPr lang="en-US" sz="2400" dirty="0" smtClean="0">
                <a:solidFill>
                  <a:schemeClr val="dk1"/>
                </a:solidFill>
                <a:latin typeface="Gilroy-Medium" panose="00000600000000000000" pitchFamily="2" charset="0"/>
              </a:rPr>
              <a:t>the ability of </a:t>
            </a:r>
            <a:r>
              <a:rPr lang="en-US" sz="2400" dirty="0">
                <a:solidFill>
                  <a:schemeClr val="dk1"/>
                </a:solidFill>
                <a:latin typeface="Gilroy-Medium" panose="00000600000000000000" pitchFamily="2" charset="0"/>
              </a:rPr>
              <a:t>computers and machines to simulate human intelligence and problem-solving capabilities</a:t>
            </a:r>
            <a:r>
              <a:rPr lang="en-US" sz="2400" dirty="0" smtClean="0">
                <a:solidFill>
                  <a:schemeClr val="dk1"/>
                </a:solidFill>
                <a:latin typeface="Gilroy-Medium" panose="00000600000000000000" pitchFamily="2" charset="0"/>
              </a:rPr>
              <a:t>.</a:t>
            </a:r>
            <a:endParaRPr lang="en-US" sz="2400" dirty="0">
              <a:solidFill>
                <a:schemeClr val="dk1"/>
              </a:solidFill>
              <a:latin typeface="Gilroy-Medium" panose="00000600000000000000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F4BD6A09-D415-43A5-B875-9A31040D3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1"/>
          <a:stretch/>
        </p:blipFill>
        <p:spPr bwMode="auto">
          <a:xfrm>
            <a:off x="7795320" y="533400"/>
            <a:ext cx="990381" cy="1089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"/>
          <p:cNvGrpSpPr/>
          <p:nvPr/>
        </p:nvGrpSpPr>
        <p:grpSpPr>
          <a:xfrm>
            <a:off x="1699320" y="2999656"/>
            <a:ext cx="6835080" cy="3629744"/>
            <a:chOff x="1981200" y="2438400"/>
            <a:chExt cx="6835080" cy="3629744"/>
          </a:xfrm>
        </p:grpSpPr>
        <p:sp>
          <p:nvSpPr>
            <p:cNvPr id="13" name="Rectangle 12"/>
            <p:cNvSpPr/>
            <p:nvPr/>
          </p:nvSpPr>
          <p:spPr>
            <a:xfrm>
              <a:off x="2401240" y="4724400"/>
              <a:ext cx="1800200" cy="3190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47910" y="4038600"/>
              <a:ext cx="2884140" cy="3279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00800" y="3276600"/>
              <a:ext cx="1676400" cy="3418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5600" y="4052528"/>
              <a:ext cx="2110680" cy="2908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90360" y="4391422"/>
              <a:ext cx="2110680" cy="3101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1981200" y="2438400"/>
              <a:ext cx="6835080" cy="3629744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rmAutofit fontScale="77500" lnSpcReduction="20000"/>
            </a:bodyPr>
            <a:lstStyle>
              <a:lvl1pPr marL="457200" lvl="0" indent="-317500" algn="l" defTabSz="914400" rtl="0" eaLnBrk="1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Arial" pitchFamily="34" charset="0"/>
                <a:buChar char="●"/>
                <a:defRPr sz="3200" kern="1200">
                  <a:solidFill>
                    <a:srgbClr val="434343"/>
                  </a:solidFill>
                  <a:latin typeface="+mn-lt"/>
                  <a:ea typeface="+mn-ea"/>
                  <a:cs typeface="+mn-cs"/>
                </a:defRPr>
              </a:lvl1pPr>
              <a:lvl2pPr marL="914400" lvl="1" indent="-298450" algn="l" defTabSz="914400" rtl="0" eaLnBrk="1" latinLnBrk="0" hangingPunct="1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Arial" pitchFamily="34" charset="0"/>
                <a:buChar char="○"/>
                <a:defRPr sz="2800" kern="1200">
                  <a:solidFill>
                    <a:srgbClr val="434343"/>
                  </a:solidFill>
                  <a:latin typeface="+mn-lt"/>
                  <a:ea typeface="+mn-ea"/>
                  <a:cs typeface="+mn-cs"/>
                </a:defRPr>
              </a:lvl2pPr>
              <a:lvl3pPr marL="1371600" lvl="2" indent="-298450" algn="l" defTabSz="914400" rtl="0" eaLnBrk="1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Arial" pitchFamily="34" charset="0"/>
                <a:buChar char="■"/>
                <a:defRPr sz="2400" kern="1200">
                  <a:solidFill>
                    <a:srgbClr val="434343"/>
                  </a:solidFill>
                  <a:latin typeface="+mn-lt"/>
                  <a:ea typeface="+mn-ea"/>
                  <a:cs typeface="+mn-cs"/>
                </a:defRPr>
              </a:lvl3pPr>
              <a:lvl4pPr marL="1828800" lvl="3" indent="-298450" algn="l" defTabSz="914400" rtl="0" eaLnBrk="1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Arial" pitchFamily="34" charset="0"/>
                <a:buChar char="●"/>
                <a:defRPr sz="2000" kern="1200">
                  <a:solidFill>
                    <a:srgbClr val="434343"/>
                  </a:solidFill>
                  <a:latin typeface="+mn-lt"/>
                  <a:ea typeface="+mn-ea"/>
                  <a:cs typeface="+mn-cs"/>
                </a:defRPr>
              </a:lvl4pPr>
              <a:lvl5pPr marL="2286000" lvl="4" indent="-298450" algn="l" defTabSz="914400" rtl="0" eaLnBrk="1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Arial" pitchFamily="34" charset="0"/>
                <a:buChar char="○"/>
                <a:defRPr sz="2000" kern="1200">
                  <a:solidFill>
                    <a:srgbClr val="434343"/>
                  </a:solidFill>
                  <a:latin typeface="+mn-lt"/>
                  <a:ea typeface="+mn-ea"/>
                  <a:cs typeface="+mn-cs"/>
                </a:defRPr>
              </a:lvl5pPr>
              <a:lvl6pPr marL="2743200" lvl="5" indent="-298450" algn="l" defTabSz="914400" rtl="0" eaLnBrk="1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Arial" pitchFamily="34" charset="0"/>
                <a:buChar char="■"/>
                <a:defRPr sz="2000" kern="1200">
                  <a:solidFill>
                    <a:srgbClr val="434343"/>
                  </a:solidFill>
                  <a:latin typeface="+mn-lt"/>
                  <a:ea typeface="+mn-ea"/>
                  <a:cs typeface="+mn-cs"/>
                </a:defRPr>
              </a:lvl6pPr>
              <a:lvl7pPr marL="3200400" lvl="6" indent="-298450" algn="l" defTabSz="914400" rtl="0" eaLnBrk="1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Arial" pitchFamily="34" charset="0"/>
                <a:buChar char="●"/>
                <a:defRPr sz="2000" kern="1200">
                  <a:solidFill>
                    <a:srgbClr val="434343"/>
                  </a:solidFill>
                  <a:latin typeface="+mn-lt"/>
                  <a:ea typeface="+mn-ea"/>
                  <a:cs typeface="+mn-cs"/>
                </a:defRPr>
              </a:lvl7pPr>
              <a:lvl8pPr marL="3657600" lvl="7" indent="-298450" algn="l" defTabSz="914400" rtl="0" eaLnBrk="1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Arial" pitchFamily="34" charset="0"/>
                <a:buChar char="○"/>
                <a:defRPr sz="2000" kern="1200">
                  <a:solidFill>
                    <a:srgbClr val="434343"/>
                  </a:solidFill>
                  <a:latin typeface="+mn-lt"/>
                  <a:ea typeface="+mn-ea"/>
                  <a:cs typeface="+mn-cs"/>
                </a:defRPr>
              </a:lvl8pPr>
              <a:lvl9pPr marL="4114800" lvl="8" indent="-298450" algn="l" defTabSz="914400" rtl="0" eaLnBrk="1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Arial" pitchFamily="34" charset="0"/>
                <a:buChar char="■"/>
                <a:defRPr sz="2000" kern="1200">
                  <a:solidFill>
                    <a:srgbClr val="43434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n-GB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en-GB" dirty="0" smtClean="0">
                  <a:solidFill>
                    <a:schemeClr val="tx1"/>
                  </a:solidFill>
                </a:rPr>
                <a:t>Artificial intelligence (AI) is the ability of a computer based machine to </a:t>
              </a:r>
              <a:r>
                <a:rPr lang="en-GB" b="1" u="sng" dirty="0" smtClean="0">
                  <a:solidFill>
                    <a:srgbClr val="FFC000"/>
                  </a:solidFill>
                </a:rPr>
                <a:t>collect data</a:t>
              </a:r>
              <a:r>
                <a:rPr lang="en-GB" dirty="0" smtClean="0">
                  <a:solidFill>
                    <a:schemeClr val="tx1"/>
                  </a:solidFill>
                </a:rPr>
                <a:t> from its environment, process the data using </a:t>
              </a:r>
              <a:r>
                <a:rPr lang="en-GB" b="1" u="sng" dirty="0" smtClean="0">
                  <a:solidFill>
                    <a:srgbClr val="FFC000"/>
                  </a:solidFill>
                </a:rPr>
                <a:t>heuristic algorithms</a:t>
              </a:r>
              <a:r>
                <a:rPr lang="en-GB" dirty="0" smtClean="0">
                  <a:solidFill>
                    <a:schemeClr val="tx1"/>
                  </a:solidFill>
                </a:rPr>
                <a:t> in order </a:t>
              </a:r>
              <a:r>
                <a:rPr lang="en-GB" b="1" u="sng" dirty="0" smtClean="0">
                  <a:solidFill>
                    <a:srgbClr val="FFC000"/>
                  </a:solidFill>
                </a:rPr>
                <a:t>to understand</a:t>
              </a:r>
              <a:r>
                <a:rPr lang="en-GB" b="1" dirty="0" smtClean="0">
                  <a:solidFill>
                    <a:srgbClr val="FFC000"/>
                  </a:solidFill>
                </a:rPr>
                <a:t> </a:t>
              </a:r>
              <a:r>
                <a:rPr lang="en-GB" dirty="0" smtClean="0">
                  <a:solidFill>
                    <a:schemeClr val="tx1"/>
                  </a:solidFill>
                </a:rPr>
                <a:t>aspects of its environment and </a:t>
              </a:r>
              <a:r>
                <a:rPr lang="en-GB" b="1" u="sng" dirty="0" smtClean="0">
                  <a:solidFill>
                    <a:srgbClr val="FFC000"/>
                  </a:solidFill>
                </a:rPr>
                <a:t>make informed decisions</a:t>
              </a:r>
              <a:r>
                <a:rPr lang="en-GB" dirty="0" smtClean="0">
                  <a:solidFill>
                    <a:schemeClr val="tx1"/>
                  </a:solidFill>
                </a:rPr>
                <a:t> without necessary human interference.  </a:t>
              </a:r>
            </a:p>
            <a:p>
              <a:pPr algn="just"/>
              <a:r>
                <a:rPr lang="en-GB" dirty="0" smtClean="0">
                  <a:solidFill>
                    <a:schemeClr val="tx1"/>
                  </a:solidFill>
                </a:rPr>
                <a:t> 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r="14232"/>
          <a:stretch/>
        </p:blipFill>
        <p:spPr bwMode="auto">
          <a:xfrm>
            <a:off x="279130" y="3556601"/>
            <a:ext cx="1805940" cy="123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1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AI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7530723"/>
              </p:ext>
            </p:extLst>
          </p:nvPr>
        </p:nvGraphicFramePr>
        <p:xfrm>
          <a:off x="1271954" y="1371600"/>
          <a:ext cx="7391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-4724400" y="59201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https://www.techtarget.com/searchenterpriseai/tip/4-main-types-of-AI-explained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1143000"/>
            <a:ext cx="7772400" cy="489364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Decision </a:t>
            </a:r>
            <a:r>
              <a:rPr lang="en-US" sz="2400" b="1" dirty="0">
                <a:solidFill>
                  <a:schemeClr val="bg1"/>
                </a:solidFill>
              </a:rPr>
              <a:t>to Promote </a:t>
            </a:r>
            <a:r>
              <a:rPr lang="en-US" sz="2400" b="1" dirty="0" smtClean="0">
                <a:solidFill>
                  <a:schemeClr val="bg1"/>
                </a:solidFill>
              </a:rPr>
              <a:t> = </a:t>
            </a:r>
          </a:p>
          <a:p>
            <a:pPr lvl="4"/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Hardworking</a:t>
            </a:r>
          </a:p>
          <a:p>
            <a:pPr lvl="4"/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+ 1.5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 Punctuality </a:t>
            </a:r>
            <a:endParaRPr 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4"/>
            <a:r>
              <a:rPr lang="en-US" sz="2400" b="1" dirty="0" smtClean="0">
                <a:solidFill>
                  <a:schemeClr val="bg1"/>
                </a:solidFill>
              </a:rPr>
              <a:t>- 1.2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 Queries </a:t>
            </a:r>
            <a:endParaRPr 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4"/>
            <a:r>
              <a:rPr lang="en-US" sz="2400" b="1" dirty="0" smtClean="0">
                <a:solidFill>
                  <a:schemeClr val="bg1"/>
                </a:solidFill>
              </a:rPr>
              <a:t>+ </a:t>
            </a:r>
            <a:r>
              <a:rPr lang="en-US" sz="2400" b="1" dirty="0">
                <a:solidFill>
                  <a:schemeClr val="bg1"/>
                </a:solidFill>
              </a:rPr>
              <a:t>1.5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 Current Level </a:t>
            </a:r>
            <a:endParaRPr 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4"/>
            <a:r>
              <a:rPr lang="en-US" sz="2400" b="1" dirty="0" smtClean="0">
                <a:solidFill>
                  <a:schemeClr val="bg1"/>
                </a:solidFill>
              </a:rPr>
              <a:t>+ </a:t>
            </a:r>
            <a:r>
              <a:rPr lang="en-US" sz="2400" b="1" dirty="0">
                <a:solidFill>
                  <a:schemeClr val="bg1"/>
                </a:solidFill>
              </a:rPr>
              <a:t>4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 Knowledge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Displayed</a:t>
            </a:r>
          </a:p>
          <a:p>
            <a:pPr lvl="4"/>
            <a:r>
              <a:rPr lang="en-US" sz="2400" b="1" dirty="0" smtClean="0">
                <a:solidFill>
                  <a:schemeClr val="bg1"/>
                </a:solidFill>
              </a:rPr>
              <a:t>+ </a:t>
            </a:r>
            <a:r>
              <a:rPr lang="en-US" sz="2400" b="1" dirty="0">
                <a:solidFill>
                  <a:schemeClr val="bg1"/>
                </a:solidFill>
              </a:rPr>
              <a:t>2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 Adaptability and Learning Agility </a:t>
            </a:r>
            <a:endParaRPr 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4"/>
            <a:r>
              <a:rPr lang="en-US" sz="2400" b="1" dirty="0" smtClean="0">
                <a:solidFill>
                  <a:schemeClr val="bg1"/>
                </a:solidFill>
              </a:rPr>
              <a:t>+ </a:t>
            </a:r>
            <a:r>
              <a:rPr lang="en-US" sz="2400" b="1" dirty="0">
                <a:solidFill>
                  <a:schemeClr val="bg1"/>
                </a:solidFill>
              </a:rPr>
              <a:t>3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 Leadership Skills </a:t>
            </a:r>
            <a:endParaRPr 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4"/>
            <a:r>
              <a:rPr lang="en-US" sz="2400" b="1" dirty="0" smtClean="0">
                <a:solidFill>
                  <a:schemeClr val="bg1"/>
                </a:solidFill>
              </a:rPr>
              <a:t>+ </a:t>
            </a:r>
            <a:r>
              <a:rPr lang="en-US" sz="2400" b="1" dirty="0">
                <a:solidFill>
                  <a:schemeClr val="bg1"/>
                </a:solidFill>
              </a:rPr>
              <a:t>2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 Collaboration and Teamwork </a:t>
            </a:r>
            <a:endParaRPr 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4"/>
            <a:r>
              <a:rPr lang="en-US" sz="2400" b="1" dirty="0" smtClean="0">
                <a:solidFill>
                  <a:schemeClr val="bg1"/>
                </a:solidFill>
              </a:rPr>
              <a:t>+ </a:t>
            </a:r>
            <a:r>
              <a:rPr lang="en-US" sz="2400" b="1" dirty="0">
                <a:solidFill>
                  <a:schemeClr val="bg1"/>
                </a:solidFill>
              </a:rPr>
              <a:t>2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 Initiative and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Proactiveness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4"/>
            <a:r>
              <a:rPr lang="en-US" sz="2400" b="1" dirty="0" smtClean="0">
                <a:solidFill>
                  <a:schemeClr val="bg1"/>
                </a:solidFill>
              </a:rPr>
              <a:t>+ </a:t>
            </a:r>
            <a:r>
              <a:rPr lang="en-US" sz="2400" b="1" dirty="0">
                <a:solidFill>
                  <a:schemeClr val="bg1"/>
                </a:solidFill>
              </a:rPr>
              <a:t>1.5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 Communication Skills </a:t>
            </a:r>
            <a:endParaRPr 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4"/>
            <a:r>
              <a:rPr lang="en-US" sz="2400" b="1" dirty="0" smtClean="0">
                <a:solidFill>
                  <a:schemeClr val="bg1"/>
                </a:solidFill>
              </a:rPr>
              <a:t>+ </a:t>
            </a:r>
            <a:r>
              <a:rPr lang="en-US" sz="2400" b="1" dirty="0">
                <a:solidFill>
                  <a:schemeClr val="bg1"/>
                </a:solidFill>
              </a:rPr>
              <a:t>2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 Project Management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Skills</a:t>
            </a:r>
          </a:p>
          <a:p>
            <a:pPr lvl="4"/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- 0.03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* Current Salary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0690" y="527328"/>
            <a:ext cx="5553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…an example of a computational algorithm for decisions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AI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9309685"/>
              </p:ext>
            </p:extLst>
          </p:nvPr>
        </p:nvGraphicFramePr>
        <p:xfrm>
          <a:off x="1271954" y="1371600"/>
          <a:ext cx="7391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867400" y="762000"/>
            <a:ext cx="22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Based on Capabilities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-4724400" y="59201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https://www.techtarget.com/searchenterpriseai/tip/4-main-types-of-AI-explained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9969" y="4549170"/>
            <a:ext cx="321798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Image recognition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9969" y="5471575"/>
            <a:ext cx="321798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Generative Adversarial </a:t>
            </a:r>
          </a:p>
          <a:p>
            <a:r>
              <a:rPr lang="en-US" dirty="0" smtClean="0"/>
              <a:t>Network (GAN)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0" y="5436098"/>
            <a:ext cx="487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Still Largely Theoretical</a:t>
            </a:r>
          </a:p>
          <a:p>
            <a:pPr algn="ctr"/>
            <a:r>
              <a:rPr lang="en-US" dirty="0" smtClean="0"/>
              <a:t>Needs to be dynamic and able to adapt on its own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9969" y="4876800"/>
            <a:ext cx="3217985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Virtual assistants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9969" y="5181600"/>
            <a:ext cx="321798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Self-driving </a:t>
            </a:r>
            <a:r>
              <a:rPr lang="en-US" dirty="0"/>
              <a:t>cars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969" y="6117906"/>
            <a:ext cx="321798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Generative Pre-Trained </a:t>
            </a:r>
          </a:p>
          <a:p>
            <a:r>
              <a:rPr lang="en-US" dirty="0" smtClean="0"/>
              <a:t>Transformer (GPT)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9803</TotalTime>
  <Words>1628</Words>
  <Application>Microsoft Office PowerPoint</Application>
  <PresentationFormat>On-screen Show (4:3)</PresentationFormat>
  <Paragraphs>211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THE GOLDEN ERA OF LEGAL PRACTICE</vt:lpstr>
      <vt:lpstr>TIMES ARE EVOLVING</vt:lpstr>
      <vt:lpstr>THE NEW AGE</vt:lpstr>
      <vt:lpstr>The Science Behind the Technology</vt:lpstr>
      <vt:lpstr>What is Artificial Intelligence ?</vt:lpstr>
      <vt:lpstr>CLASSES of AI</vt:lpstr>
      <vt:lpstr>PowerPoint Presentation</vt:lpstr>
      <vt:lpstr>Types of AI</vt:lpstr>
      <vt:lpstr>What is a Robot ?</vt:lpstr>
      <vt:lpstr>THE QUESTION</vt:lpstr>
      <vt:lpstr>MY OBJECTION</vt:lpstr>
      <vt:lpstr>CAVEAT</vt:lpstr>
      <vt:lpstr>PowerPoint Presentation</vt:lpstr>
      <vt:lpstr>PowerPoint Presentation</vt:lpstr>
      <vt:lpstr>APPLICATION OF ROBOTICS AND AI IN LEGAL PRACTICE</vt:lpstr>
      <vt:lpstr>LAWFUL USE 1</vt:lpstr>
      <vt:lpstr>LAWFUL USE 2</vt:lpstr>
      <vt:lpstr>LAWFUL USE 3</vt:lpstr>
      <vt:lpstr>Challenges for the Future</vt:lpstr>
      <vt:lpstr>Action Plans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199</cp:revision>
  <dcterms:created xsi:type="dcterms:W3CDTF">2022-10-04T18:28:13Z</dcterms:created>
  <dcterms:modified xsi:type="dcterms:W3CDTF">2024-12-17T09:39:24Z</dcterms:modified>
</cp:coreProperties>
</file>